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448" r:id="rId14"/>
    <p:sldId id="447" r:id="rId15"/>
    <p:sldId id="383" r:id="rId16"/>
    <p:sldId id="377" r:id="rId17"/>
    <p:sldId id="381" r:id="rId18"/>
    <p:sldId id="384" r:id="rId19"/>
    <p:sldId id="420" r:id="rId20"/>
    <p:sldId id="421" r:id="rId21"/>
    <p:sldId id="439" r:id="rId22"/>
    <p:sldId id="433" r:id="rId23"/>
    <p:sldId id="424" r:id="rId24"/>
    <p:sldId id="427" r:id="rId25"/>
    <p:sldId id="449" r:id="rId26"/>
    <p:sldId id="425" r:id="rId27"/>
    <p:sldId id="370" r:id="rId28"/>
    <p:sldId id="371" r:id="rId29"/>
    <p:sldId id="431" r:id="rId30"/>
    <p:sldId id="432" r:id="rId31"/>
    <p:sldId id="430" r:id="rId32"/>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4F81BD"/>
    <a:srgbClr val="00FF3E"/>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0336" autoAdjust="0"/>
  </p:normalViewPr>
  <p:slideViewPr>
    <p:cSldViewPr>
      <p:cViewPr varScale="1">
        <p:scale>
          <a:sx n="60" d="100"/>
          <a:sy n="60" d="100"/>
        </p:scale>
        <p:origin x="900" y="56"/>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2020/6/20</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2020/6/20</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打个广告哈，欢迎编程和数学基础较好的同学报上交的王奕森老师，他最近的研究方向是机器学习领域的对抗（</a:t>
            </a:r>
            <a:r>
              <a:rPr lang="en-US" altLang="zh-CN" sz="1200" b="0" i="0" kern="1200" dirty="0">
                <a:solidFill>
                  <a:schemeClr val="tx1"/>
                </a:solidFill>
                <a:effectLst/>
                <a:latin typeface="+mn-lt"/>
                <a:ea typeface="+mn-ea"/>
                <a:cs typeface="+mn-cs"/>
              </a:rPr>
              <a:t>adversarial</a:t>
            </a:r>
            <a:r>
              <a:rPr lang="zh-CN" altLang="en-US" sz="1200" b="0" i="0" kern="1200" dirty="0">
                <a:solidFill>
                  <a:schemeClr val="tx1"/>
                </a:solidFill>
                <a:effectLst/>
                <a:latin typeface="+mn-lt"/>
                <a:ea typeface="+mn-ea"/>
                <a:cs typeface="+mn-cs"/>
              </a:rPr>
              <a:t>）相关；他比较年轻，人挺好，可放实习；感兴趣的同学可以将简历发至他的邮箱：</a:t>
            </a:r>
            <a:r>
              <a:rPr lang="en-US" altLang="zh-CN" sz="1200" b="0" i="0" kern="1200" dirty="0">
                <a:solidFill>
                  <a:schemeClr val="tx1"/>
                </a:solidFill>
                <a:effectLst/>
                <a:latin typeface="+mn-lt"/>
                <a:ea typeface="+mn-ea"/>
                <a:cs typeface="+mn-cs"/>
              </a:rPr>
              <a:t>yisenwang@sjtu.edu.cn</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a:t>
            </a:r>
            <a:r>
              <a:rPr lang="zh-CN" altLang="en-US" dirty="0"/>
              <a:t>个点</a:t>
            </a:r>
          </a:p>
        </p:txBody>
      </p:sp>
      <p:sp>
        <p:nvSpPr>
          <p:cNvPr id="4" name="灯片编号占位符 3"/>
          <p:cNvSpPr>
            <a:spLocks noGrp="1"/>
          </p:cNvSpPr>
          <p:nvPr>
            <p:ph type="sldNum" sz="quarter" idx="5"/>
          </p:nvPr>
        </p:nvSpPr>
        <p:spPr/>
        <p:txBody>
          <a:bodyPr/>
          <a:lstStyle/>
          <a:p>
            <a:fld id="{D776403F-C54F-49B5-B406-20A26F72DABF}" type="slidenum">
              <a:rPr lang="zh-CN" altLang="en-US" smtClean="0"/>
              <a:t>22</a:t>
            </a:fld>
            <a:endParaRPr lang="zh-CN" altLang="en-US"/>
          </a:p>
        </p:txBody>
      </p:sp>
    </p:spTree>
    <p:extLst>
      <p:ext uri="{BB962C8B-B14F-4D97-AF65-F5344CB8AC3E}">
        <p14:creationId xmlns:p14="http://schemas.microsoft.com/office/powerpoint/2010/main" val="332313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26</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舅舅与华为那边有合作；我想在某地开展出自己的一份事业</a:t>
            </a:r>
          </a:p>
        </p:txBody>
      </p:sp>
      <p:sp>
        <p:nvSpPr>
          <p:cNvPr id="4" name="灯片编号占位符 3"/>
          <p:cNvSpPr>
            <a:spLocks noGrp="1"/>
          </p:cNvSpPr>
          <p:nvPr>
            <p:ph type="sldNum" sz="quarter" idx="5"/>
          </p:nvPr>
        </p:nvSpPr>
        <p:spPr/>
        <p:txBody>
          <a:bodyPr/>
          <a:lstStyle/>
          <a:p>
            <a:fld id="{D776403F-C54F-49B5-B406-20A26F72DABF}" type="slidenum">
              <a:rPr lang="zh-CN" altLang="en-US" smtClean="0"/>
              <a:t>30</a:t>
            </a:fld>
            <a:endParaRPr lang="zh-CN" altLang="en-US"/>
          </a:p>
        </p:txBody>
      </p:sp>
    </p:spTree>
    <p:extLst>
      <p:ext uri="{BB962C8B-B14F-4D97-AF65-F5344CB8AC3E}">
        <p14:creationId xmlns:p14="http://schemas.microsoft.com/office/powerpoint/2010/main" val="244583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6/20/2020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6/20/2020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5"/>
            <a:ext cx="1623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Hello</a:t>
            </a:r>
            <a:r>
              <a:rPr lang="zh-CN" altLang="en-US" dirty="0"/>
              <a:t>，炼丹师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895600"/>
            <a:ext cx="9217660" cy="830997"/>
          </a:xfrm>
        </p:spPr>
        <p:txBody>
          <a:bodyPr/>
          <a:lstStyle/>
          <a:p>
            <a:pPr algn="ctr"/>
            <a:r>
              <a:rPr lang="en-US" altLang="zh-CN" dirty="0"/>
              <a:t>Hello</a:t>
            </a:r>
            <a:r>
              <a:rPr lang="zh-CN" altLang="en-US" dirty="0"/>
              <a:t>，炼丹师</a:t>
            </a:r>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76800" y="44958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1863460709"/>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a:t>
            </a:r>
            <a:r>
              <a:rPr lang="en-US" altLang="zh-CN" sz="4000" dirty="0"/>
              <a:t>anchor</a:t>
            </a:r>
            <a:r>
              <a:rPr lang="zh-CN" altLang="en-US" sz="4000" dirty="0"/>
              <a:t>仲裁者</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a:xfrm>
            <a:off x="1112519" y="1221198"/>
            <a:ext cx="4350385" cy="492125"/>
          </a:xfrm>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180193"/>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869078928"/>
              </p:ext>
            </p:extLst>
          </p:nvPr>
        </p:nvGraphicFramePr>
        <p:xfrm>
          <a:off x="3276600" y="3810000"/>
          <a:ext cx="5791200" cy="1660653"/>
        </p:xfrm>
        <a:graphic>
          <a:graphicData uri="http://schemas.openxmlformats.org/drawingml/2006/table">
            <a:tbl>
              <a:tblPr firstRow="1" bandRow="1">
                <a:tableStyleId>{5940675A-B579-460E-94D1-54222C63F5DA}</a:tableStyleId>
              </a:tblPr>
              <a:tblGrid>
                <a:gridCol w="1547620">
                  <a:extLst>
                    <a:ext uri="{9D8B030D-6E8A-4147-A177-3AD203B41FA5}">
                      <a16:colId xmlns:a16="http://schemas.microsoft.com/office/drawing/2014/main" val="2406882499"/>
                    </a:ext>
                  </a:extLst>
                </a:gridCol>
                <a:gridCol w="1989798">
                  <a:extLst>
                    <a:ext uri="{9D8B030D-6E8A-4147-A177-3AD203B41FA5}">
                      <a16:colId xmlns:a16="http://schemas.microsoft.com/office/drawing/2014/main" val="4112066161"/>
                    </a:ext>
                  </a:extLst>
                </a:gridCol>
                <a:gridCol w="2253782">
                  <a:extLst>
                    <a:ext uri="{9D8B030D-6E8A-4147-A177-3AD203B41FA5}">
                      <a16:colId xmlns:a16="http://schemas.microsoft.com/office/drawing/2014/main" val="429747284"/>
                    </a:ext>
                  </a:extLst>
                </a:gridCol>
              </a:tblGrid>
              <a:tr h="457200">
                <a:tc>
                  <a:txBody>
                    <a:bodyPr/>
                    <a:lstStyle/>
                    <a:p>
                      <a:pPr algn="ctr" fontAlgn="t"/>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t"/>
                      <a:r>
                        <a:rPr lang="zh-CN" altLang="en-US" sz="2000" u="none" strike="noStrike" dirty="0">
                          <a:solidFill>
                            <a:schemeClr val="dk1"/>
                          </a:solidFill>
                          <a:effectLst/>
                          <a:latin typeface="+mn-lt"/>
                          <a:ea typeface="+mn-ea"/>
                          <a:cs typeface="+mn-cs"/>
                        </a:rPr>
                        <a:t>目标数量</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t"/>
                      <a:r>
                        <a:rPr lang="zh-CN" altLang="en-US" sz="2000" u="none" strike="noStrike" dirty="0">
                          <a:solidFill>
                            <a:schemeClr val="dk1"/>
                          </a:solidFill>
                          <a:effectLst/>
                          <a:latin typeface="+mn-lt"/>
                          <a:ea typeface="+mn-ea"/>
                          <a:cs typeface="+mn-cs"/>
                        </a:rPr>
                        <a:t>图片比重</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extLst>
                  <a:ext uri="{0D108BD9-81ED-4DB2-BD59-A6C34878D82A}">
                    <a16:rowId xmlns:a16="http://schemas.microsoft.com/office/drawing/2014/main" val="553923592"/>
                  </a:ext>
                </a:extLst>
              </a:tr>
              <a:tr h="401151">
                <a:tc>
                  <a:txBody>
                    <a:bodyPr/>
                    <a:lstStyle/>
                    <a:p>
                      <a:pPr algn="ctr" fontAlgn="b"/>
                      <a:r>
                        <a:rPr lang="zh-CN" altLang="en-US" sz="2000" u="none" strike="noStrike" dirty="0">
                          <a:solidFill>
                            <a:schemeClr val="dk1"/>
                          </a:solidFill>
                          <a:effectLst/>
                          <a:latin typeface="+mn-lt"/>
                          <a:ea typeface="+mn-ea"/>
                          <a:cs typeface="+mn-cs"/>
                        </a:rPr>
                        <a:t>小物体</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b"/>
                      <a:r>
                        <a:rPr lang="en-US" altLang="zh-CN" sz="2000" b="1" u="none" strike="noStrike" dirty="0">
                          <a:solidFill>
                            <a:schemeClr val="dk1"/>
                          </a:solidFill>
                          <a:effectLst/>
                          <a:latin typeface="+mn-lt"/>
                          <a:ea typeface="+mn-ea"/>
                          <a:cs typeface="+mn-cs"/>
                        </a:rPr>
                        <a:t>41.43%</a:t>
                      </a:r>
                      <a:endParaRPr lang="zh-CN" altLang="en-US" sz="2000" b="1"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b"/>
                      <a:r>
                        <a:rPr lang="en-US" altLang="zh-CN" sz="2000" b="1" u="none" strike="noStrike" dirty="0">
                          <a:solidFill>
                            <a:schemeClr val="dk1"/>
                          </a:solidFill>
                          <a:effectLst/>
                          <a:latin typeface="+mn-lt"/>
                          <a:ea typeface="+mn-ea"/>
                          <a:cs typeface="+mn-cs"/>
                        </a:rPr>
                        <a:t>51.82%</a:t>
                      </a:r>
                      <a:endParaRPr lang="zh-CN" altLang="en-US" sz="2000" b="1" u="none" strike="noStrike" dirty="0">
                        <a:solidFill>
                          <a:schemeClr val="dk1"/>
                        </a:solidFill>
                        <a:effectLst/>
                        <a:latin typeface="+mn-lt"/>
                        <a:ea typeface="+mn-ea"/>
                        <a:cs typeface="+mn-cs"/>
                      </a:endParaRPr>
                    </a:p>
                  </a:txBody>
                  <a:tcPr marL="6350" marR="6350" marT="6350" marB="0" anchor="ctr">
                    <a:solidFill>
                      <a:srgbClr val="E9EDF4"/>
                    </a:solidFill>
                  </a:tcPr>
                </a:tc>
                <a:extLst>
                  <a:ext uri="{0D108BD9-81ED-4DB2-BD59-A6C34878D82A}">
                    <a16:rowId xmlns:a16="http://schemas.microsoft.com/office/drawing/2014/main" val="3787575461"/>
                  </a:ext>
                </a:extLst>
              </a:tr>
              <a:tr h="401151">
                <a:tc>
                  <a:txBody>
                    <a:bodyPr/>
                    <a:lstStyle/>
                    <a:p>
                      <a:pPr algn="ctr" fontAlgn="b"/>
                      <a:r>
                        <a:rPr lang="zh-CN" altLang="en-US" sz="2000" u="none" strike="noStrike" dirty="0">
                          <a:solidFill>
                            <a:schemeClr val="dk1"/>
                          </a:solidFill>
                          <a:effectLst/>
                          <a:latin typeface="+mn-lt"/>
                          <a:ea typeface="+mn-ea"/>
                          <a:cs typeface="+mn-cs"/>
                        </a:rPr>
                        <a:t>中物体</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b"/>
                      <a:r>
                        <a:rPr lang="en-US" altLang="zh-CN" sz="2000" u="none" strike="noStrike" dirty="0">
                          <a:solidFill>
                            <a:schemeClr val="dk1"/>
                          </a:solidFill>
                          <a:effectLst/>
                          <a:latin typeface="+mn-lt"/>
                          <a:ea typeface="+mn-ea"/>
                          <a:cs typeface="+mn-cs"/>
                        </a:rPr>
                        <a:t>34.32%</a:t>
                      </a:r>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b"/>
                      <a:r>
                        <a:rPr lang="en-US" altLang="zh-CN" sz="2000" u="none" strike="noStrike" dirty="0">
                          <a:solidFill>
                            <a:schemeClr val="dk1"/>
                          </a:solidFill>
                          <a:effectLst/>
                          <a:latin typeface="+mn-lt"/>
                          <a:ea typeface="+mn-ea"/>
                          <a:cs typeface="+mn-cs"/>
                        </a:rPr>
                        <a:t>70.07%</a:t>
                      </a:r>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extLst>
                  <a:ext uri="{0D108BD9-81ED-4DB2-BD59-A6C34878D82A}">
                    <a16:rowId xmlns:a16="http://schemas.microsoft.com/office/drawing/2014/main" val="1720824010"/>
                  </a:ext>
                </a:extLst>
              </a:tr>
              <a:tr h="401151">
                <a:tc>
                  <a:txBody>
                    <a:bodyPr/>
                    <a:lstStyle/>
                    <a:p>
                      <a:pPr algn="ctr" fontAlgn="t"/>
                      <a:r>
                        <a:rPr lang="zh-CN" altLang="en-US" sz="2000" u="none" strike="noStrike" dirty="0">
                          <a:solidFill>
                            <a:schemeClr val="dk1"/>
                          </a:solidFill>
                          <a:effectLst/>
                          <a:latin typeface="+mn-lt"/>
                          <a:ea typeface="+mn-ea"/>
                          <a:cs typeface="+mn-cs"/>
                        </a:rPr>
                        <a:t>大物体</a:t>
                      </a:r>
                      <a:endParaRPr 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t"/>
                      <a:r>
                        <a:rPr lang="en-US" altLang="zh-CN" sz="2000" u="none" strike="noStrike" dirty="0">
                          <a:solidFill>
                            <a:schemeClr val="dk1"/>
                          </a:solidFill>
                          <a:effectLst/>
                          <a:latin typeface="+mn-lt"/>
                          <a:ea typeface="+mn-ea"/>
                          <a:cs typeface="+mn-cs"/>
                        </a:rPr>
                        <a:t>24.24%</a:t>
                      </a:r>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tc>
                  <a:txBody>
                    <a:bodyPr/>
                    <a:lstStyle/>
                    <a:p>
                      <a:pPr algn="ctr" fontAlgn="t"/>
                      <a:r>
                        <a:rPr lang="en-US" altLang="zh-CN" sz="2000" u="none" strike="noStrike" dirty="0">
                          <a:solidFill>
                            <a:schemeClr val="dk1"/>
                          </a:solidFill>
                          <a:effectLst/>
                          <a:latin typeface="+mn-lt"/>
                          <a:ea typeface="+mn-ea"/>
                          <a:cs typeface="+mn-cs"/>
                        </a:rPr>
                        <a:t>82.28%</a:t>
                      </a:r>
                      <a:endParaRPr lang="zh-CN" altLang="en-US" sz="2000" u="none" strike="noStrike" dirty="0">
                        <a:solidFill>
                          <a:schemeClr val="dk1"/>
                        </a:solidFill>
                        <a:effectLst/>
                        <a:latin typeface="+mn-lt"/>
                        <a:ea typeface="+mn-ea"/>
                        <a:cs typeface="+mn-cs"/>
                      </a:endParaRPr>
                    </a:p>
                  </a:txBody>
                  <a:tcPr marL="6350" marR="6350" marT="6350" marB="0" anchor="ctr">
                    <a:solidFill>
                      <a:srgbClr val="E9EDF4"/>
                    </a:solidFill>
                  </a:tcPr>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a:xfrm>
            <a:off x="1112519" y="1221198"/>
            <a:ext cx="4350385" cy="492125"/>
          </a:xfrm>
        </p:spPr>
        <p:txBody>
          <a:bodyPr/>
          <a:lstStyle/>
          <a:p>
            <a:r>
              <a:rPr lang="zh-CN" altLang="en-US" dirty="0"/>
              <a:t>猜想实验</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103101" y="1867792"/>
            <a:ext cx="10439400" cy="333093"/>
          </a:xfrm>
        </p:spPr>
        <p:txBody>
          <a:bodyPr/>
          <a:lstStyle/>
          <a:p>
            <a:r>
              <a:rPr lang="en-US" altLang="zh-CN" dirty="0"/>
              <a:t>2. </a:t>
            </a:r>
            <a:r>
              <a:rPr lang="zh-CN" altLang="en-US" dirty="0"/>
              <a:t>小物体平均</a:t>
            </a:r>
            <a:r>
              <a:rPr lang="zh-CN" altLang="en-US" b="1" dirty="0"/>
              <a:t>只能匹配到锚框数量小于大物体的一半；即使小目标在锚框的内部</a:t>
            </a:r>
            <a:r>
              <a:rPr lang="zh-CN" altLang="en-US" dirty="0"/>
              <a:t>，依据固定重叠度阈值而小目标的重叠度过低，此锚框仍然会被误判。</a:t>
            </a:r>
            <a:r>
              <a:rPr lang="en-US" altLang="zh-CN" dirty="0"/>
              <a:t> </a:t>
            </a:r>
            <a:endParaRPr lang="zh-CN" altLang="en-US" dirty="0"/>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1217604848"/>
              </p:ext>
            </p:extLst>
          </p:nvPr>
        </p:nvGraphicFramePr>
        <p:xfrm>
          <a:off x="6100281" y="4254458"/>
          <a:ext cx="5257800" cy="1281430"/>
        </p:xfrm>
        <a:graphic>
          <a:graphicData uri="http://schemas.openxmlformats.org/drawingml/2006/table">
            <a:tbl>
              <a:tblPr firstRow="1" bandRow="1">
                <a:tableStyleId>{5940675A-B579-460E-94D1-54222C63F5DA}</a:tableStyleId>
              </a:tblPr>
              <a:tblGrid>
                <a:gridCol w="1243172">
                  <a:extLst>
                    <a:ext uri="{9D8B030D-6E8A-4147-A177-3AD203B41FA5}">
                      <a16:colId xmlns:a16="http://schemas.microsoft.com/office/drawing/2014/main" val="2406882499"/>
                    </a:ext>
                  </a:extLst>
                </a:gridCol>
                <a:gridCol w="2350757">
                  <a:extLst>
                    <a:ext uri="{9D8B030D-6E8A-4147-A177-3AD203B41FA5}">
                      <a16:colId xmlns:a16="http://schemas.microsoft.com/office/drawing/2014/main" val="296452410"/>
                    </a:ext>
                  </a:extLst>
                </a:gridCol>
                <a:gridCol w="1663871">
                  <a:extLst>
                    <a:ext uri="{9D8B030D-6E8A-4147-A177-3AD203B41FA5}">
                      <a16:colId xmlns:a16="http://schemas.microsoft.com/office/drawing/2014/main" val="951849205"/>
                    </a:ext>
                  </a:extLst>
                </a:gridCol>
              </a:tblGrid>
              <a:tr h="386916">
                <a:tc>
                  <a:txBody>
                    <a:bodyPr/>
                    <a:lstStyle/>
                    <a:p>
                      <a:pPr algn="ctr" fontAlgn="t"/>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zh-CN" altLang="en-US" sz="1800" b="0" u="none" strike="noStrike" dirty="0">
                          <a:solidFill>
                            <a:srgbClr val="000000"/>
                          </a:solidFill>
                          <a:effectLst/>
                          <a:latin typeface="+mn-lt"/>
                          <a:ea typeface="+mn-ea"/>
                          <a:cs typeface="+mn-cs"/>
                        </a:rPr>
                        <a:t>平均匹配到的锚框数量</a:t>
                      </a:r>
                      <a:endParaRPr lang="en-US" sz="1800" b="0" u="none" strike="noStrike" dirty="0">
                        <a:solidFill>
                          <a:srgbClr val="000000"/>
                        </a:solidFill>
                        <a:effectLst/>
                        <a:latin typeface="+mn-lt"/>
                        <a:ea typeface="+mn-ea"/>
                        <a:cs typeface="+mn-cs"/>
                      </a:endParaRPr>
                    </a:p>
                  </a:txBody>
                  <a:tcPr marL="6350" marR="6350" marT="6350" marB="0"/>
                </a:tc>
                <a:tc>
                  <a:txBody>
                    <a:bodyPr/>
                    <a:lstStyle/>
                    <a:p>
                      <a:pPr algn="ctr" fontAlgn="t"/>
                      <a:r>
                        <a:rPr lang="zh-CN" altLang="en-US" sz="1800" b="0" u="none" strike="noStrike" dirty="0">
                          <a:solidFill>
                            <a:srgbClr val="000000"/>
                          </a:solidFill>
                          <a:effectLst/>
                          <a:latin typeface="+mn-lt"/>
                          <a:ea typeface="+mn-ea"/>
                          <a:cs typeface="+mn-cs"/>
                        </a:rPr>
                        <a:t>平均最大重叠度</a:t>
                      </a:r>
                      <a:endParaRPr lang="en-US" sz="1800" b="0" u="none" strike="noStrike" dirty="0">
                        <a:solidFill>
                          <a:srgbClr val="000000"/>
                        </a:solidFill>
                        <a:effectLst/>
                        <a:latin typeface="+mn-lt"/>
                        <a:ea typeface="+mn-ea"/>
                        <a:cs typeface="+mn-cs"/>
                      </a:endParaRPr>
                    </a:p>
                  </a:txBody>
                  <a:tcPr marL="6350" marR="6350" marT="6350" marB="0"/>
                </a:tc>
                <a:extLst>
                  <a:ext uri="{0D108BD9-81ED-4DB2-BD59-A6C34878D82A}">
                    <a16:rowId xmlns:a16="http://schemas.microsoft.com/office/drawing/2014/main" val="553923592"/>
                  </a:ext>
                </a:extLst>
              </a:tr>
              <a:tr h="306922">
                <a:tc>
                  <a:txBody>
                    <a:bodyPr/>
                    <a:lstStyle/>
                    <a:p>
                      <a:pPr algn="ctr" fontAlgn="b"/>
                      <a:r>
                        <a:rPr lang="zh-CN" altLang="en-US" sz="1800" b="0" u="none" strike="noStrike" dirty="0">
                          <a:solidFill>
                            <a:srgbClr val="000000"/>
                          </a:solidFill>
                          <a:effectLst/>
                          <a:latin typeface="+mn-lt"/>
                          <a:ea typeface="+mn-ea"/>
                          <a:cs typeface="+mn-cs"/>
                        </a:rPr>
                        <a:t>小物体</a:t>
                      </a:r>
                      <a:endParaRPr lang="en-US" sz="1800" b="0" u="none" strike="noStrike" dirty="0">
                        <a:solidFill>
                          <a:srgbClr val="000000"/>
                        </a:solidFill>
                        <a:effectLst/>
                        <a:latin typeface="+mn-lt"/>
                        <a:ea typeface="+mn-ea"/>
                        <a:cs typeface="+mn-cs"/>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306922">
                <a:tc>
                  <a:txBody>
                    <a:bodyPr/>
                    <a:lstStyle/>
                    <a:p>
                      <a:pPr algn="ctr" fontAlgn="b"/>
                      <a:r>
                        <a:rPr lang="zh-CN" altLang="en-US" sz="1800" b="0" u="none" strike="noStrike" dirty="0">
                          <a:solidFill>
                            <a:srgbClr val="000000"/>
                          </a:solidFill>
                          <a:effectLst/>
                          <a:latin typeface="+mn-lt"/>
                          <a:ea typeface="+mn-ea"/>
                          <a:cs typeface="+mn-cs"/>
                        </a:rPr>
                        <a:t>中物体</a:t>
                      </a:r>
                      <a:endParaRPr lang="en-US" sz="1800" b="0" u="none" strike="noStrike" dirty="0">
                        <a:solidFill>
                          <a:srgbClr val="000000"/>
                        </a:solidFill>
                        <a:effectLst/>
                        <a:latin typeface="+mn-lt"/>
                        <a:ea typeface="+mn-ea"/>
                        <a:cs typeface="+mn-cs"/>
                      </a:endParaRPr>
                    </a:p>
                  </a:txBody>
                  <a:tcPr marL="6350" marR="6350" marT="6350" marB="0" anchor="b"/>
                </a:tc>
                <a:tc>
                  <a:txBody>
                    <a:bodyPr/>
                    <a:lstStyle/>
                    <a:p>
                      <a:pPr algn="ctr" fontAlgn="b"/>
                      <a:r>
                        <a:rPr lang="en-US" altLang="zh-CN" sz="1800" b="0" u="none" strike="noStrike" dirty="0">
                          <a:solidFill>
                            <a:srgbClr val="000000"/>
                          </a:solidFill>
                          <a:effectLst/>
                        </a:rPr>
                        <a:t>1.03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238086">
                <a:tc>
                  <a:txBody>
                    <a:bodyPr/>
                    <a:lstStyle/>
                    <a:p>
                      <a:pPr algn="ctr" fontAlgn="t"/>
                      <a:r>
                        <a:rPr lang="zh-CN" altLang="en-US" sz="1800" b="0" u="none" strike="noStrike" dirty="0">
                          <a:solidFill>
                            <a:srgbClr val="000000"/>
                          </a:solidFill>
                          <a:effectLst/>
                          <a:latin typeface="+mn-lt"/>
                          <a:ea typeface="+mn-ea"/>
                          <a:cs typeface="+mn-cs"/>
                        </a:rPr>
                        <a:t>大物体</a:t>
                      </a:r>
                      <a:endParaRPr lang="en-US" sz="1800" b="0" u="none" strike="noStrike" dirty="0">
                        <a:solidFill>
                          <a:srgbClr val="000000"/>
                        </a:solidFill>
                        <a:effectLst/>
                        <a:latin typeface="+mn-lt"/>
                        <a:ea typeface="+mn-ea"/>
                        <a:cs typeface="+mn-cs"/>
                      </a:endParaRPr>
                    </a:p>
                  </a:txBody>
                  <a:tcPr marL="6350" marR="6350" marT="6350" marB="0"/>
                </a:tc>
                <a:tc>
                  <a:txBody>
                    <a:bodyPr/>
                    <a:lstStyle/>
                    <a:p>
                      <a:pPr algn="ctr" fontAlgn="b"/>
                      <a:r>
                        <a:rPr lang="en-US" altLang="zh-CN" sz="1800" b="1" u="none" strike="noStrike" dirty="0">
                          <a:solidFill>
                            <a:srgbClr val="000000"/>
                          </a:solidFill>
                          <a:effectLst/>
                          <a:latin typeface="+mn-lt"/>
                          <a:ea typeface="+mn-ea"/>
                          <a:cs typeface="+mn-cs"/>
                        </a:rPr>
                        <a:t>2.54</a:t>
                      </a:r>
                      <a:endParaRPr lang="zh-CN" altLang="en-US" sz="1800" b="1" u="none" strike="noStrike" dirty="0">
                        <a:solidFill>
                          <a:srgbClr val="000000"/>
                        </a:solidFill>
                        <a:effectLst/>
                        <a:latin typeface="+mn-lt"/>
                        <a:ea typeface="+mn-ea"/>
                        <a:cs typeface="+mn-cs"/>
                      </a:endParaRPr>
                    </a:p>
                  </a:txBody>
                  <a:tcPr marL="6350" marR="6350" marT="6350" marB="0" anchor="b"/>
                </a:tc>
                <a:tc>
                  <a:txBody>
                    <a:bodyPr/>
                    <a:lstStyle/>
                    <a:p>
                      <a:pPr algn="ctr" fontAlgn="b"/>
                      <a:r>
                        <a:rPr lang="en-US" altLang="zh-CN" sz="1800" b="1" u="none" strike="noStrike" dirty="0">
                          <a:solidFill>
                            <a:srgbClr val="000000"/>
                          </a:solidFill>
                          <a:effectLst/>
                        </a:rPr>
                        <a:t>0.66</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grpSp>
        <p:nvGrpSpPr>
          <p:cNvPr id="9" name="组合 8">
            <a:extLst>
              <a:ext uri="{FF2B5EF4-FFF2-40B4-BE49-F238E27FC236}">
                <a16:creationId xmlns:a16="http://schemas.microsoft.com/office/drawing/2014/main" id="{ABBBF247-E01D-462A-B4AD-03F573AE9729}"/>
              </a:ext>
            </a:extLst>
          </p:cNvPr>
          <p:cNvGrpSpPr/>
          <p:nvPr/>
        </p:nvGrpSpPr>
        <p:grpSpPr>
          <a:xfrm>
            <a:off x="2819400" y="2872125"/>
            <a:ext cx="2895600" cy="4046095"/>
            <a:chOff x="4534443" y="891876"/>
            <a:chExt cx="3859774" cy="5390909"/>
          </a:xfrm>
        </p:grpSpPr>
        <p:grpSp>
          <p:nvGrpSpPr>
            <p:cNvPr id="10" name="组合 9">
              <a:extLst>
                <a:ext uri="{FF2B5EF4-FFF2-40B4-BE49-F238E27FC236}">
                  <a16:creationId xmlns:a16="http://schemas.microsoft.com/office/drawing/2014/main" id="{D5D2DE5F-D3A0-47B4-B7C8-2FBBCDD87D52}"/>
                </a:ext>
              </a:extLst>
            </p:cNvPr>
            <p:cNvGrpSpPr/>
            <p:nvPr/>
          </p:nvGrpSpPr>
          <p:grpSpPr>
            <a:xfrm>
              <a:off x="4534443" y="891876"/>
              <a:ext cx="3859774" cy="5390909"/>
              <a:chOff x="7494026" y="561769"/>
              <a:chExt cx="3859774" cy="5390909"/>
            </a:xfrm>
          </p:grpSpPr>
          <p:pic>
            <p:nvPicPr>
              <p:cNvPr id="12" name="图片 11">
                <a:extLst>
                  <a:ext uri="{FF2B5EF4-FFF2-40B4-BE49-F238E27FC236}">
                    <a16:creationId xmlns:a16="http://schemas.microsoft.com/office/drawing/2014/main" id="{3D8EF7DC-4BDB-4BC5-B369-6898CFE12E90}"/>
                  </a:ext>
                </a:extLst>
              </p:cNvPr>
              <p:cNvPicPr>
                <a:picLocks noChangeAspect="1"/>
              </p:cNvPicPr>
              <p:nvPr/>
            </p:nvPicPr>
            <p:blipFill rotWithShape="1">
              <a:blip r:embed="rId2">
                <a:extLst>
                  <a:ext uri="{28A0092B-C50C-407E-A947-70E740481C1C}">
                    <a14:useLocalDpi xmlns:a14="http://schemas.microsoft.com/office/drawing/2010/main" val="0"/>
                  </a:ext>
                </a:extLst>
              </a:blip>
              <a:srcRect b="7260"/>
              <a:stretch/>
            </p:blipFill>
            <p:spPr>
              <a:xfrm>
                <a:off x="7494026" y="561769"/>
                <a:ext cx="3859774" cy="5390909"/>
              </a:xfrm>
              <a:prstGeom prst="rect">
                <a:avLst/>
              </a:prstGeom>
            </p:spPr>
          </p:pic>
          <p:sp>
            <p:nvSpPr>
              <p:cNvPr id="13" name="矩形 12">
                <a:extLst>
                  <a:ext uri="{FF2B5EF4-FFF2-40B4-BE49-F238E27FC236}">
                    <a16:creationId xmlns:a16="http://schemas.microsoft.com/office/drawing/2014/main" id="{F0EE97D7-E335-4FB1-A9C2-F4D2E77EA9F8}"/>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4" name="椭圆 13">
                <a:extLst>
                  <a:ext uri="{FF2B5EF4-FFF2-40B4-BE49-F238E27FC236}">
                    <a16:creationId xmlns:a16="http://schemas.microsoft.com/office/drawing/2014/main" id="{EC51CEA3-C674-45E9-959F-8622A38F1195}"/>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892FDE0-1E89-46C7-A9BF-D1B3D770309E}"/>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6" name="椭圆 15">
                <a:extLst>
                  <a:ext uri="{FF2B5EF4-FFF2-40B4-BE49-F238E27FC236}">
                    <a16:creationId xmlns:a16="http://schemas.microsoft.com/office/drawing/2014/main" id="{B5B71023-9C4D-4E82-82CD-88D2028717D3}"/>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2773780-4D2F-4C2E-B768-DEDDC077648A}"/>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8" name="矩形 17">
                <a:extLst>
                  <a:ext uri="{FF2B5EF4-FFF2-40B4-BE49-F238E27FC236}">
                    <a16:creationId xmlns:a16="http://schemas.microsoft.com/office/drawing/2014/main" id="{0F91E232-CE64-4101-A9ED-FF3AE1CA0B29}"/>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9" name="椭圆 18">
                <a:extLst>
                  <a:ext uri="{FF2B5EF4-FFF2-40B4-BE49-F238E27FC236}">
                    <a16:creationId xmlns:a16="http://schemas.microsoft.com/office/drawing/2014/main" id="{287C70C4-EAC6-4CCE-BB05-32D935B7D6F2}"/>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6032736-6AA0-4EBC-A829-1FB742EB896D}"/>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3E3F9DC2-2A1F-4432-82D8-9E1568090360}"/>
                  </a:ext>
                </a:extLst>
              </p:cNvPr>
              <p:cNvSpPr txBox="1"/>
              <p:nvPr/>
            </p:nvSpPr>
            <p:spPr>
              <a:xfrm>
                <a:off x="9830205" y="1590400"/>
                <a:ext cx="558959" cy="361484"/>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2" name="文本框 21">
                <a:extLst>
                  <a:ext uri="{FF2B5EF4-FFF2-40B4-BE49-F238E27FC236}">
                    <a16:creationId xmlns:a16="http://schemas.microsoft.com/office/drawing/2014/main" id="{C18E17F2-9AE1-4D33-82C2-1EA6849BFEE6}"/>
                  </a:ext>
                </a:extLst>
              </p:cNvPr>
              <p:cNvSpPr txBox="1"/>
              <p:nvPr/>
            </p:nvSpPr>
            <p:spPr>
              <a:xfrm>
                <a:off x="8610837" y="5172991"/>
                <a:ext cx="558960" cy="361483"/>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3" name="文本框 22">
                <a:extLst>
                  <a:ext uri="{FF2B5EF4-FFF2-40B4-BE49-F238E27FC236}">
                    <a16:creationId xmlns:a16="http://schemas.microsoft.com/office/drawing/2014/main" id="{33E65E26-9582-4363-A588-70F8EC7A62F4}"/>
                  </a:ext>
                </a:extLst>
              </p:cNvPr>
              <p:cNvSpPr txBox="1"/>
              <p:nvPr/>
            </p:nvSpPr>
            <p:spPr>
              <a:xfrm>
                <a:off x="9130431" y="5131738"/>
                <a:ext cx="771202" cy="369066"/>
              </a:xfrm>
              <a:prstGeom prst="rect">
                <a:avLst/>
              </a:prstGeom>
              <a:noFill/>
            </p:spPr>
            <p:txBody>
              <a:bodyPr wrap="square" rtlCol="0">
                <a:spAutoFit/>
              </a:bodyPr>
              <a:lstStyle/>
              <a:p>
                <a:r>
                  <a:rPr lang="zh-CN" altLang="en-US" sz="1200" dirty="0">
                    <a:solidFill>
                      <a:srgbClr val="00FF3E"/>
                    </a:solidFill>
                  </a:rPr>
                  <a:t>锚框</a:t>
                </a:r>
              </a:p>
            </p:txBody>
          </p:sp>
        </p:grpSp>
        <p:sp>
          <p:nvSpPr>
            <p:cNvPr id="11" name="文本框 10">
              <a:extLst>
                <a:ext uri="{FF2B5EF4-FFF2-40B4-BE49-F238E27FC236}">
                  <a16:creationId xmlns:a16="http://schemas.microsoft.com/office/drawing/2014/main" id="{B4BB1395-E4B8-49C8-A53F-7E36EE26E549}"/>
                </a:ext>
              </a:extLst>
            </p:cNvPr>
            <p:cNvSpPr txBox="1"/>
            <p:nvPr/>
          </p:nvSpPr>
          <p:spPr>
            <a:xfrm>
              <a:off x="7429274" y="1890250"/>
              <a:ext cx="801399" cy="383511"/>
            </a:xfrm>
            <a:prstGeom prst="rect">
              <a:avLst/>
            </a:prstGeom>
            <a:noFill/>
          </p:spPr>
          <p:txBody>
            <a:bodyPr wrap="square" rtlCol="0">
              <a:spAutoFit/>
            </a:bodyPr>
            <a:lstStyle/>
            <a:p>
              <a:r>
                <a:rPr lang="zh-CN" altLang="en-US" sz="1200" dirty="0">
                  <a:solidFill>
                    <a:srgbClr val="00FF3E"/>
                  </a:solidFill>
                </a:rPr>
                <a:t>锚框</a:t>
              </a:r>
            </a:p>
          </p:txBody>
        </p:sp>
      </p:grpSp>
    </p:spTree>
    <p:extLst>
      <p:ext uri="{BB962C8B-B14F-4D97-AF65-F5344CB8AC3E}">
        <p14:creationId xmlns:p14="http://schemas.microsoft.com/office/powerpoint/2010/main" val="1242555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35FA66-1C7A-443B-B5E9-7E7095FF5700}"/>
              </a:ext>
            </a:extLst>
          </p:cNvPr>
          <p:cNvSpPr>
            <a:spLocks noGrp="1"/>
          </p:cNvSpPr>
          <p:nvPr>
            <p:ph type="body" sz="quarter" idx="13"/>
          </p:nvPr>
        </p:nvSpPr>
        <p:spPr>
          <a:xfrm>
            <a:off x="1066800" y="1806633"/>
            <a:ext cx="10058400" cy="369332"/>
          </a:xfrm>
        </p:spPr>
        <p:txBody>
          <a:bodyPr/>
          <a:lstStyle/>
          <a:p>
            <a:r>
              <a:rPr lang="zh-CN" altLang="en-US" dirty="0"/>
              <a:t>小物体的平均精度比大物体低了两倍多</a:t>
            </a:r>
            <a:r>
              <a:rPr lang="en-US" altLang="zh-CN" dirty="0"/>
              <a:t>-&gt;</a:t>
            </a:r>
            <a:r>
              <a:rPr lang="zh-CN" altLang="en-US" dirty="0"/>
              <a:t>小物体学习不充分</a:t>
            </a:r>
            <a:r>
              <a:rPr lang="en-US" altLang="zh-CN" dirty="0"/>
              <a:t>-&gt;</a:t>
            </a:r>
            <a:r>
              <a:rPr lang="zh-CN" altLang="en-US" dirty="0"/>
              <a:t>本模型就是为了针对</a:t>
            </a:r>
            <a:r>
              <a:rPr lang="zh-CN" altLang="en-US" b="1" dirty="0"/>
              <a:t>需加强对小物体的学习来展开的。</a:t>
            </a:r>
            <a:endParaRPr lang="zh-CN" altLang="en-US" dirty="0"/>
          </a:p>
        </p:txBody>
      </p:sp>
      <p:grpSp>
        <p:nvGrpSpPr>
          <p:cNvPr id="4" name="组合 3">
            <a:extLst>
              <a:ext uri="{FF2B5EF4-FFF2-40B4-BE49-F238E27FC236}">
                <a16:creationId xmlns:a16="http://schemas.microsoft.com/office/drawing/2014/main" id="{BA95861D-F1EA-434D-8768-20DC64ED0E58}"/>
              </a:ext>
            </a:extLst>
          </p:cNvPr>
          <p:cNvGrpSpPr/>
          <p:nvPr/>
        </p:nvGrpSpPr>
        <p:grpSpPr>
          <a:xfrm>
            <a:off x="2514600" y="2743200"/>
            <a:ext cx="3525536" cy="4114800"/>
            <a:chOff x="4534443" y="891876"/>
            <a:chExt cx="3859774" cy="5812912"/>
          </a:xfrm>
        </p:grpSpPr>
        <p:grpSp>
          <p:nvGrpSpPr>
            <p:cNvPr id="5" name="组合 4">
              <a:extLst>
                <a:ext uri="{FF2B5EF4-FFF2-40B4-BE49-F238E27FC236}">
                  <a16:creationId xmlns:a16="http://schemas.microsoft.com/office/drawing/2014/main" id="{51AC75C2-A89B-4B44-B89A-D604C4E00721}"/>
                </a:ext>
              </a:extLst>
            </p:cNvPr>
            <p:cNvGrpSpPr/>
            <p:nvPr/>
          </p:nvGrpSpPr>
          <p:grpSpPr>
            <a:xfrm>
              <a:off x="4534443" y="891876"/>
              <a:ext cx="3859774" cy="5812912"/>
              <a:chOff x="7494026" y="561769"/>
              <a:chExt cx="3859774" cy="5812912"/>
            </a:xfrm>
          </p:grpSpPr>
          <p:pic>
            <p:nvPicPr>
              <p:cNvPr id="7" name="图片 6">
                <a:extLst>
                  <a:ext uri="{FF2B5EF4-FFF2-40B4-BE49-F238E27FC236}">
                    <a16:creationId xmlns:a16="http://schemas.microsoft.com/office/drawing/2014/main" id="{81B9255C-480E-4E70-A573-F8E292798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4026" y="561769"/>
                <a:ext cx="3859774" cy="5812912"/>
              </a:xfrm>
              <a:prstGeom prst="rect">
                <a:avLst/>
              </a:prstGeom>
            </p:spPr>
          </p:pic>
          <p:sp>
            <p:nvSpPr>
              <p:cNvPr id="8" name="矩形 7">
                <a:extLst>
                  <a:ext uri="{FF2B5EF4-FFF2-40B4-BE49-F238E27FC236}">
                    <a16:creationId xmlns:a16="http://schemas.microsoft.com/office/drawing/2014/main" id="{08ABF8C5-E334-4F1B-9AB5-3DB7B5C6462C}"/>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9" name="椭圆 8">
                <a:extLst>
                  <a:ext uri="{FF2B5EF4-FFF2-40B4-BE49-F238E27FC236}">
                    <a16:creationId xmlns:a16="http://schemas.microsoft.com/office/drawing/2014/main" id="{72E4D6BA-0338-46DA-AA16-B8C6E57B8CD9}"/>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2B8332F-C9C6-4963-A7AF-44E91A3B95B8}"/>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1" name="椭圆 10">
                <a:extLst>
                  <a:ext uri="{FF2B5EF4-FFF2-40B4-BE49-F238E27FC236}">
                    <a16:creationId xmlns:a16="http://schemas.microsoft.com/office/drawing/2014/main" id="{D5514EFE-78FA-4ACE-A745-3148607ADDCD}"/>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CC15509-FAC7-489D-BBF1-9F0D22F6287F}"/>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3" name="矩形 12">
                <a:extLst>
                  <a:ext uri="{FF2B5EF4-FFF2-40B4-BE49-F238E27FC236}">
                    <a16:creationId xmlns:a16="http://schemas.microsoft.com/office/drawing/2014/main" id="{21C45255-310B-47EB-9CA5-93B41A029147}"/>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4" name="椭圆 13">
                <a:extLst>
                  <a:ext uri="{FF2B5EF4-FFF2-40B4-BE49-F238E27FC236}">
                    <a16:creationId xmlns:a16="http://schemas.microsoft.com/office/drawing/2014/main" id="{6CDBB4D4-4D74-4578-B902-FA1D09E8D3D6}"/>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36E0578-096D-434A-B353-4BECE2AE80D1}"/>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文本框 15">
                <a:extLst>
                  <a:ext uri="{FF2B5EF4-FFF2-40B4-BE49-F238E27FC236}">
                    <a16:creationId xmlns:a16="http://schemas.microsoft.com/office/drawing/2014/main" id="{E6853B20-20D4-4AC0-900E-D599CFBEFC48}"/>
                  </a:ext>
                </a:extLst>
              </p:cNvPr>
              <p:cNvSpPr txBox="1"/>
              <p:nvPr/>
            </p:nvSpPr>
            <p:spPr>
              <a:xfrm>
                <a:off x="9901634" y="1590400"/>
                <a:ext cx="558960" cy="307777"/>
              </a:xfrm>
              <a:prstGeom prst="rect">
                <a:avLst/>
              </a:prstGeom>
              <a:noFill/>
            </p:spPr>
            <p:txBody>
              <a:bodyPr wrap="square" rtlCol="0">
                <a:spAutoFit/>
              </a:bodyPr>
              <a:lstStyle/>
              <a:p>
                <a:r>
                  <a:rPr lang="en-US" altLang="zh-CN" sz="1400" dirty="0">
                    <a:solidFill>
                      <a:srgbClr val="FF0000"/>
                    </a:solidFill>
                  </a:rPr>
                  <a:t>GT</a:t>
                </a:r>
                <a:endParaRPr lang="zh-CN" altLang="en-US" sz="1400" dirty="0">
                  <a:solidFill>
                    <a:srgbClr val="FF0000"/>
                  </a:solidFill>
                </a:endParaRPr>
              </a:p>
            </p:txBody>
          </p:sp>
          <p:sp>
            <p:nvSpPr>
              <p:cNvPr id="17" name="文本框 16">
                <a:extLst>
                  <a:ext uri="{FF2B5EF4-FFF2-40B4-BE49-F238E27FC236}">
                    <a16:creationId xmlns:a16="http://schemas.microsoft.com/office/drawing/2014/main" id="{B3EA8F63-E360-4EB0-8056-14EA0599E220}"/>
                  </a:ext>
                </a:extLst>
              </p:cNvPr>
              <p:cNvSpPr txBox="1"/>
              <p:nvPr/>
            </p:nvSpPr>
            <p:spPr>
              <a:xfrm>
                <a:off x="8610837" y="5172991"/>
                <a:ext cx="558960" cy="307777"/>
              </a:xfrm>
              <a:prstGeom prst="rect">
                <a:avLst/>
              </a:prstGeom>
              <a:noFill/>
            </p:spPr>
            <p:txBody>
              <a:bodyPr wrap="square" rtlCol="0">
                <a:spAutoFit/>
              </a:bodyPr>
              <a:lstStyle/>
              <a:p>
                <a:r>
                  <a:rPr lang="en-US" altLang="zh-CN" sz="1400" dirty="0">
                    <a:solidFill>
                      <a:srgbClr val="FF0000"/>
                    </a:solidFill>
                  </a:rPr>
                  <a:t>GT</a:t>
                </a:r>
                <a:endParaRPr lang="zh-CN" altLang="en-US" sz="1400" dirty="0">
                  <a:solidFill>
                    <a:srgbClr val="FF0000"/>
                  </a:solidFill>
                </a:endParaRPr>
              </a:p>
            </p:txBody>
          </p:sp>
          <p:sp>
            <p:nvSpPr>
              <p:cNvPr id="18" name="文本框 17">
                <a:extLst>
                  <a:ext uri="{FF2B5EF4-FFF2-40B4-BE49-F238E27FC236}">
                    <a16:creationId xmlns:a16="http://schemas.microsoft.com/office/drawing/2014/main" id="{EEAF449D-6C58-4ED3-94CB-55B6F6509C20}"/>
                  </a:ext>
                </a:extLst>
              </p:cNvPr>
              <p:cNvSpPr txBox="1"/>
              <p:nvPr/>
            </p:nvSpPr>
            <p:spPr>
              <a:xfrm>
                <a:off x="9130429" y="5131737"/>
                <a:ext cx="771203" cy="412556"/>
              </a:xfrm>
              <a:prstGeom prst="rect">
                <a:avLst/>
              </a:prstGeom>
              <a:noFill/>
            </p:spPr>
            <p:txBody>
              <a:bodyPr wrap="square" rtlCol="0">
                <a:spAutoFit/>
              </a:bodyPr>
              <a:lstStyle/>
              <a:p>
                <a:r>
                  <a:rPr lang="zh-CN" altLang="en-US" sz="1400" dirty="0">
                    <a:solidFill>
                      <a:srgbClr val="00FF3E"/>
                    </a:solidFill>
                  </a:rPr>
                  <a:t>锚框</a:t>
                </a:r>
              </a:p>
            </p:txBody>
          </p:sp>
        </p:grpSp>
        <p:sp>
          <p:nvSpPr>
            <p:cNvPr id="6" name="文本框 5">
              <a:extLst>
                <a:ext uri="{FF2B5EF4-FFF2-40B4-BE49-F238E27FC236}">
                  <a16:creationId xmlns:a16="http://schemas.microsoft.com/office/drawing/2014/main" id="{6E355445-BBD3-44A6-9015-037CD78F518E}"/>
                </a:ext>
              </a:extLst>
            </p:cNvPr>
            <p:cNvSpPr txBox="1"/>
            <p:nvPr/>
          </p:nvSpPr>
          <p:spPr>
            <a:xfrm>
              <a:off x="7444128" y="1868029"/>
              <a:ext cx="657690" cy="412556"/>
            </a:xfrm>
            <a:prstGeom prst="rect">
              <a:avLst/>
            </a:prstGeom>
            <a:noFill/>
          </p:spPr>
          <p:txBody>
            <a:bodyPr wrap="square" rtlCol="0">
              <a:spAutoFit/>
            </a:bodyPr>
            <a:lstStyle/>
            <a:p>
              <a:r>
                <a:rPr lang="zh-CN" altLang="en-US" sz="1400" dirty="0">
                  <a:solidFill>
                    <a:srgbClr val="00FF3E"/>
                  </a:solidFill>
                </a:rPr>
                <a:t>锚框</a:t>
              </a:r>
            </a:p>
          </p:txBody>
        </p:sp>
      </p:grpSp>
      <p:sp>
        <p:nvSpPr>
          <p:cNvPr id="19" name="文本框 18">
            <a:extLst>
              <a:ext uri="{FF2B5EF4-FFF2-40B4-BE49-F238E27FC236}">
                <a16:creationId xmlns:a16="http://schemas.microsoft.com/office/drawing/2014/main" id="{709175DD-A8D6-4436-80EC-B92D1CC1516F}"/>
              </a:ext>
            </a:extLst>
          </p:cNvPr>
          <p:cNvSpPr txBox="1"/>
          <p:nvPr/>
        </p:nvSpPr>
        <p:spPr>
          <a:xfrm>
            <a:off x="6477000" y="4081871"/>
            <a:ext cx="5085064"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红色框为目标；</a:t>
            </a:r>
            <a:endParaRPr lang="en-US" altLang="zh-CN" sz="2000" dirty="0"/>
          </a:p>
          <a:p>
            <a:pPr marL="285750" indent="-285750">
              <a:buFont typeface="Arial" panose="020B0604020202020204" pitchFamily="34" charset="0"/>
              <a:buChar char="•"/>
            </a:pPr>
            <a:r>
              <a:rPr lang="zh-CN" altLang="en-US" sz="2000" dirty="0"/>
              <a:t>绿色框为锚框；</a:t>
            </a:r>
            <a:endParaRPr lang="en-US" altLang="zh-CN" sz="2000" dirty="0"/>
          </a:p>
          <a:p>
            <a:pPr marL="285750" indent="-285750">
              <a:buFont typeface="Arial" panose="020B0604020202020204" pitchFamily="34" charset="0"/>
              <a:buChar char="•"/>
            </a:pPr>
            <a:r>
              <a:rPr lang="zh-CN" altLang="en-US" sz="2000" dirty="0"/>
              <a:t>即使目标阿在锚框内部，因为重叠度过低，</a:t>
            </a:r>
            <a:endParaRPr lang="en-US" altLang="zh-CN" sz="2000" dirty="0"/>
          </a:p>
          <a:p>
            <a:pPr marL="285750" indent="-285750">
              <a:buFont typeface="Arial" panose="020B0604020202020204" pitchFamily="34" charset="0"/>
              <a:buChar char="•"/>
            </a:pPr>
            <a:r>
              <a:rPr lang="zh-CN" altLang="en-US" sz="2000" dirty="0"/>
              <a:t>此锚框仍然会被误判为</a:t>
            </a:r>
            <a:r>
              <a:rPr lang="en-US" altLang="zh-CN" sz="2000" dirty="0"/>
              <a:t>false positive</a:t>
            </a:r>
            <a:r>
              <a:rPr lang="zh-CN" altLang="en-US" sz="2000" dirty="0"/>
              <a:t>。</a:t>
            </a:r>
          </a:p>
        </p:txBody>
      </p:sp>
      <p:sp>
        <p:nvSpPr>
          <p:cNvPr id="3" name="文本框 2">
            <a:extLst>
              <a:ext uri="{FF2B5EF4-FFF2-40B4-BE49-F238E27FC236}">
                <a16:creationId xmlns:a16="http://schemas.microsoft.com/office/drawing/2014/main" id="{1A09CCC4-CCC1-4E61-8595-4DEDB3FA1660}"/>
              </a:ext>
            </a:extLst>
          </p:cNvPr>
          <p:cNvSpPr txBox="1"/>
          <p:nvPr/>
        </p:nvSpPr>
        <p:spPr>
          <a:xfrm>
            <a:off x="6477000" y="5486400"/>
            <a:ext cx="5588964" cy="646331"/>
          </a:xfrm>
          <a:prstGeom prst="rect">
            <a:avLst/>
          </a:prstGeom>
          <a:noFill/>
        </p:spPr>
        <p:txBody>
          <a:bodyPr wrap="square" rtlCol="0">
            <a:spAutoFit/>
          </a:bodyPr>
          <a:lstStyle/>
          <a:p>
            <a:r>
              <a:rPr lang="zh-CN" altLang="en-US" dirty="0"/>
              <a:t>重叠度 </a:t>
            </a:r>
            <a:r>
              <a:rPr lang="en-US" altLang="zh-CN" dirty="0"/>
              <a:t>= </a:t>
            </a:r>
            <a:r>
              <a:rPr lang="zh-CN" altLang="en-US" dirty="0"/>
              <a:t>目标与锚框两个矩形的交集</a:t>
            </a:r>
            <a:r>
              <a:rPr lang="en-US" altLang="zh-CN" dirty="0"/>
              <a:t>/</a:t>
            </a:r>
            <a:r>
              <a:rPr lang="zh-CN" altLang="en-US" dirty="0"/>
              <a:t>目标与锚框两个矩形的并集</a:t>
            </a:r>
          </a:p>
        </p:txBody>
      </p:sp>
    </p:spTree>
    <p:extLst>
      <p:ext uri="{BB962C8B-B14F-4D97-AF65-F5344CB8AC3E}">
        <p14:creationId xmlns:p14="http://schemas.microsoft.com/office/powerpoint/2010/main" val="1012607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373868"/>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3930135"/>
            <a:ext cx="10058400" cy="369332"/>
          </a:xfrm>
        </p:spPr>
        <p:txBody>
          <a:bodyPr/>
          <a:lstStyle/>
          <a:p>
            <a:r>
              <a:rPr lang="zh-CN" altLang="en-US" dirty="0"/>
              <a:t>再利用一个</a:t>
            </a:r>
            <a:r>
              <a:rPr lang="en-US" altLang="zh-CN" b="1" dirty="0"/>
              <a:t>Group </a:t>
            </a:r>
            <a:r>
              <a:rPr lang="zh-CN" altLang="en-US" b="1" dirty="0"/>
              <a:t>重叠度</a:t>
            </a:r>
            <a:r>
              <a:rPr lang="en-US" altLang="zh-CN" b="1" dirty="0"/>
              <a:t> balance sampling</a:t>
            </a:r>
            <a:r>
              <a:rPr lang="zh-CN" altLang="en-US" b="1" dirty="0"/>
              <a:t>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Tree>
    <p:extLst>
      <p:ext uri="{BB962C8B-B14F-4D97-AF65-F5344CB8AC3E}">
        <p14:creationId xmlns:p14="http://schemas.microsoft.com/office/powerpoint/2010/main" val="3879153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8" y="1817054"/>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a:t>
            </a:r>
            <a:r>
              <a:rPr lang="zh-CN" altLang="en-US" b="1" dirty="0"/>
              <a:t>使没有标注标签的劣质锚框更贴合小目标</a:t>
            </a:r>
            <a:r>
              <a:rPr lang="zh-CN" altLang="en-US" dirty="0"/>
              <a:t>，通过动态调整不恰当的锚框的大小，提供更多优良的锚框；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733800"/>
            <a:ext cx="11811000" cy="30319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358750" y="5447833"/>
            <a:ext cx="1251816" cy="22469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704136"/>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a:t>
            </a:r>
            <a:r>
              <a:rPr lang="en-US" altLang="zh-CN" dirty="0"/>
              <a:t>(</a:t>
            </a:r>
            <a:r>
              <a:rPr lang="zh-CN" altLang="en-US" dirty="0"/>
              <a:t>绿框</a:t>
            </a:r>
            <a:r>
              <a:rPr lang="en-US" altLang="zh-CN" dirty="0"/>
              <a:t>)</a:t>
            </a:r>
            <a:r>
              <a:rPr lang="zh-CN" altLang="en-US" dirty="0"/>
              <a:t>，使分类器将获得不同规模的均衡训练样本，提高了小物体的检测准确率。</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在重叠度上均匀采样，使 </a:t>
            </a:r>
            <a:r>
              <a:rPr lang="en-US" altLang="zh-CN" b="1" dirty="0"/>
              <a:t>hard negative </a:t>
            </a:r>
            <a:r>
              <a:rPr lang="zh-CN" altLang="en-US" b="1" dirty="0"/>
              <a:t>在依重叠度上均匀分布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4125878" y="4414459"/>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7217762" y="4773089"/>
            <a:ext cx="50292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，区间中重叠度值越大，概率越小</a:t>
            </a:r>
          </a:p>
        </p:txBody>
      </p:sp>
    </p:spTree>
    <p:extLst>
      <p:ext uri="{BB962C8B-B14F-4D97-AF65-F5344CB8AC3E}">
        <p14:creationId xmlns:p14="http://schemas.microsoft.com/office/powerpoint/2010/main" val="862910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a:t>
            </a:r>
            <a:r>
              <a:rPr lang="en-US" altLang="zh-CN" dirty="0"/>
              <a:t>group </a:t>
            </a:r>
            <a:r>
              <a:rPr lang="zh-CN" altLang="en-US" dirty="0"/>
              <a:t>重叠度平衡采样的有效性。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r>
                        <a:rPr lang="en-US" sz="1800" u="none" strike="noStrike" baseline="-25000" dirty="0">
                          <a:effectLst/>
                        </a:rPr>
                        <a:t>S</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err="1">
                          <a:effectLst/>
                        </a:rPr>
                        <a:t>APm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3/404(</a:t>
            </a:r>
            <a:r>
              <a:rPr lang="zh-CN" altLang="en-US" b="1" dirty="0"/>
              <a:t>前</a:t>
            </a:r>
            <a:r>
              <a:rPr lang="en-US" altLang="zh-CN" b="1" dirty="0"/>
              <a:t>0.7%)</a:t>
            </a:r>
            <a:r>
              <a:rPr lang="zh-CN" altLang="en-US" b="1" dirty="0"/>
              <a:t>。</a:t>
            </a:r>
            <a:endParaRPr lang="en-US" altLang="zh-CN" b="1" dirty="0"/>
          </a:p>
          <a:p>
            <a:r>
              <a:rPr lang="zh-CN" altLang="en-US" dirty="0"/>
              <a:t>大学前两年专业成绩年级排名均为前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语言程序设计</a:t>
            </a:r>
            <a:r>
              <a:rPr lang="en-US" altLang="zh-CN" dirty="0"/>
              <a:t>97</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了一些单阶段、双阶段；基于锚框的、无锚框的模型。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365679068"/>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3602675491"/>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1BAB34-A1EF-4232-95F1-A60434CD84E8}"/>
              </a:ext>
            </a:extLst>
          </p:cNvPr>
          <p:cNvSpPr>
            <a:spLocks noGrp="1"/>
          </p:cNvSpPr>
          <p:nvPr>
            <p:ph sz="quarter" idx="10"/>
          </p:nvPr>
        </p:nvSpPr>
        <p:spPr>
          <a:xfrm>
            <a:off x="2895600" y="2971800"/>
            <a:ext cx="6068662" cy="581799"/>
          </a:xfrm>
        </p:spPr>
        <p:txBody>
          <a:bodyPr/>
          <a:lstStyle/>
          <a:p>
            <a:pPr algn="ctr"/>
            <a:r>
              <a:rPr lang="zh-CN" altLang="en-US" dirty="0"/>
              <a:t>基于能量福利函数</a:t>
            </a:r>
            <a:endParaRPr lang="en-US" altLang="zh-CN" dirty="0"/>
          </a:p>
          <a:p>
            <a:pPr marL="0" indent="0" algn="ctr">
              <a:buNone/>
            </a:pPr>
            <a:r>
              <a:rPr lang="zh-CN" altLang="en-US" dirty="0"/>
              <a:t>的传感网络节能路由算法</a:t>
            </a:r>
          </a:p>
        </p:txBody>
      </p:sp>
    </p:spTree>
    <p:extLst>
      <p:ext uri="{BB962C8B-B14F-4D97-AF65-F5344CB8AC3E}">
        <p14:creationId xmlns:p14="http://schemas.microsoft.com/office/powerpoint/2010/main" val="116752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6C9930-0BB0-4633-8227-8FBB80F5D9FB}"/>
              </a:ext>
            </a:extLst>
          </p:cNvPr>
          <p:cNvSpPr>
            <a:spLocks noGrp="1"/>
          </p:cNvSpPr>
          <p:nvPr>
            <p:ph type="body" sz="quarter" idx="13"/>
          </p:nvPr>
        </p:nvSpPr>
        <p:spPr>
          <a:xfrm>
            <a:off x="1066800" y="2109061"/>
            <a:ext cx="9220200" cy="369332"/>
          </a:xfrm>
        </p:spPr>
        <p:txBody>
          <a:bodyPr/>
          <a:lstStyle/>
          <a:p>
            <a:r>
              <a:rPr lang="zh-CN" altLang="en-US" dirty="0"/>
              <a:t>提出一种</a:t>
            </a:r>
            <a:r>
              <a:rPr lang="zh-CN" altLang="en-US" b="1" dirty="0"/>
              <a:t>基于能量福利函数的传感网络节能路由算法，</a:t>
            </a:r>
            <a:r>
              <a:rPr lang="zh-CN" altLang="en-US" dirty="0"/>
              <a:t>对选择临时簇头时的阈值进行优化；使用能量代价开销公式</a:t>
            </a:r>
            <a:r>
              <a:rPr lang="zh-CN" altLang="en-US" b="1" dirty="0"/>
              <a:t>确定簇成员与最终簇头</a:t>
            </a:r>
            <a:r>
              <a:rPr lang="zh-CN" altLang="en-US" dirty="0"/>
              <a:t>。</a:t>
            </a:r>
          </a:p>
        </p:txBody>
      </p:sp>
      <p:sp>
        <p:nvSpPr>
          <p:cNvPr id="3" name="标题 2">
            <a:extLst>
              <a:ext uri="{FF2B5EF4-FFF2-40B4-BE49-F238E27FC236}">
                <a16:creationId xmlns:a16="http://schemas.microsoft.com/office/drawing/2014/main" id="{BF445955-4971-4F5C-810F-593DBE41BB2C}"/>
              </a:ext>
            </a:extLst>
          </p:cNvPr>
          <p:cNvSpPr>
            <a:spLocks noGrp="1"/>
          </p:cNvSpPr>
          <p:nvPr>
            <p:ph type="title"/>
          </p:nvPr>
        </p:nvSpPr>
        <p:spPr>
          <a:xfrm>
            <a:off x="1066800" y="1336040"/>
            <a:ext cx="8153400" cy="369332"/>
          </a:xfrm>
        </p:spPr>
        <p:txBody>
          <a:bodyPr/>
          <a:lstStyle/>
          <a:p>
            <a:r>
              <a:rPr lang="zh-CN" altLang="en-US" dirty="0"/>
              <a:t>基于能量福利函数的传感网络节能路由算法</a:t>
            </a:r>
            <a:br>
              <a:rPr lang="zh-CN" altLang="en-US" dirty="0"/>
            </a:br>
            <a:endParaRPr lang="zh-CN" altLang="en-US" dirty="0"/>
          </a:p>
        </p:txBody>
      </p:sp>
      <p:sp>
        <p:nvSpPr>
          <p:cNvPr id="4" name="文本占位符 3">
            <a:extLst>
              <a:ext uri="{FF2B5EF4-FFF2-40B4-BE49-F238E27FC236}">
                <a16:creationId xmlns:a16="http://schemas.microsoft.com/office/drawing/2014/main" id="{664CB315-F3BA-4234-B050-191F6D0C3E09}"/>
              </a:ext>
            </a:extLst>
          </p:cNvPr>
          <p:cNvSpPr>
            <a:spLocks noGrp="1"/>
          </p:cNvSpPr>
          <p:nvPr>
            <p:ph type="body" sz="quarter" idx="16"/>
          </p:nvPr>
        </p:nvSpPr>
        <p:spPr>
          <a:xfrm>
            <a:off x="1076135" y="3494469"/>
            <a:ext cx="9220200" cy="369332"/>
          </a:xfrm>
        </p:spPr>
        <p:txBody>
          <a:bodyPr/>
          <a:lstStyle/>
          <a:p>
            <a:r>
              <a:rPr lang="zh-CN" altLang="en-US" dirty="0"/>
              <a:t>簇间路由阶段，采用</a:t>
            </a:r>
            <a:r>
              <a:rPr lang="zh-CN" altLang="en-US" b="1" dirty="0"/>
              <a:t>单跳与多跳结合</a:t>
            </a:r>
            <a:r>
              <a:rPr lang="zh-CN" altLang="en-US" dirty="0"/>
              <a:t>方式，综合考虑多种因素来选择中继节点。</a:t>
            </a:r>
          </a:p>
          <a:p>
            <a:endParaRPr lang="zh-CN" altLang="en-US" dirty="0"/>
          </a:p>
        </p:txBody>
      </p:sp>
      <p:grpSp>
        <p:nvGrpSpPr>
          <p:cNvPr id="8" name="组合 7">
            <a:extLst>
              <a:ext uri="{FF2B5EF4-FFF2-40B4-BE49-F238E27FC236}">
                <a16:creationId xmlns:a16="http://schemas.microsoft.com/office/drawing/2014/main" id="{F2A890DF-9E5A-457D-BBC1-BC7FFC8FE2DF}"/>
              </a:ext>
            </a:extLst>
          </p:cNvPr>
          <p:cNvGrpSpPr/>
          <p:nvPr/>
        </p:nvGrpSpPr>
        <p:grpSpPr>
          <a:xfrm>
            <a:off x="2462241" y="4800600"/>
            <a:ext cx="8437621" cy="1962283"/>
            <a:chOff x="-2076509" y="4191000"/>
            <a:chExt cx="11753909" cy="2733531"/>
          </a:xfrm>
        </p:grpSpPr>
        <p:pic>
          <p:nvPicPr>
            <p:cNvPr id="5" name="图片 4">
              <a:extLst>
                <a:ext uri="{FF2B5EF4-FFF2-40B4-BE49-F238E27FC236}">
                  <a16:creationId xmlns:a16="http://schemas.microsoft.com/office/drawing/2014/main" id="{DC3DB39E-B8A2-425A-A00F-915CAD03F75D}"/>
                </a:ext>
              </a:extLst>
            </p:cNvPr>
            <p:cNvPicPr>
              <a:picLocks noChangeAspect="1"/>
            </p:cNvPicPr>
            <p:nvPr/>
          </p:nvPicPr>
          <p:blipFill rotWithShape="1">
            <a:blip r:embed="rId3"/>
            <a:srcRect t="4774"/>
            <a:stretch/>
          </p:blipFill>
          <p:spPr>
            <a:xfrm>
              <a:off x="2667000" y="4191000"/>
              <a:ext cx="7010400" cy="2473424"/>
            </a:xfrm>
            <a:prstGeom prst="rect">
              <a:avLst/>
            </a:prstGeom>
          </p:spPr>
        </p:pic>
        <p:sp>
          <p:nvSpPr>
            <p:cNvPr id="6" name="文本框 5">
              <a:extLst>
                <a:ext uri="{FF2B5EF4-FFF2-40B4-BE49-F238E27FC236}">
                  <a16:creationId xmlns:a16="http://schemas.microsoft.com/office/drawing/2014/main" id="{388CACF8-00F2-49C1-A1CE-32C2C0D10232}"/>
                </a:ext>
              </a:extLst>
            </p:cNvPr>
            <p:cNvSpPr txBox="1"/>
            <p:nvPr/>
          </p:nvSpPr>
          <p:spPr>
            <a:xfrm>
              <a:off x="7620000" y="6553200"/>
              <a:ext cx="872808" cy="338554"/>
            </a:xfrm>
            <a:prstGeom prst="rect">
              <a:avLst/>
            </a:prstGeom>
            <a:noFill/>
          </p:spPr>
          <p:txBody>
            <a:bodyPr wrap="square" rtlCol="0">
              <a:spAutoFit/>
            </a:bodyPr>
            <a:lstStyle/>
            <a:p>
              <a:r>
                <a:rPr lang="zh-CN" altLang="en-US" sz="1600" dirty="0"/>
                <a:t>多跳</a:t>
              </a:r>
            </a:p>
          </p:txBody>
        </p:sp>
        <p:sp>
          <p:nvSpPr>
            <p:cNvPr id="7" name="文本框 6">
              <a:extLst>
                <a:ext uri="{FF2B5EF4-FFF2-40B4-BE49-F238E27FC236}">
                  <a16:creationId xmlns:a16="http://schemas.microsoft.com/office/drawing/2014/main" id="{D37346FC-C38E-4F8D-B87F-96F0992DE7C4}"/>
                </a:ext>
              </a:extLst>
            </p:cNvPr>
            <p:cNvSpPr txBox="1"/>
            <p:nvPr/>
          </p:nvSpPr>
          <p:spPr>
            <a:xfrm>
              <a:off x="3854609" y="6519446"/>
              <a:ext cx="872808" cy="338554"/>
            </a:xfrm>
            <a:prstGeom prst="rect">
              <a:avLst/>
            </a:prstGeom>
            <a:noFill/>
          </p:spPr>
          <p:txBody>
            <a:bodyPr wrap="square" rtlCol="0">
              <a:spAutoFit/>
            </a:bodyPr>
            <a:lstStyle/>
            <a:p>
              <a:r>
                <a:rPr lang="zh-CN" altLang="en-US" sz="1600" dirty="0"/>
                <a:t>单跳</a:t>
              </a:r>
            </a:p>
          </p:txBody>
        </p:sp>
        <p:sp>
          <p:nvSpPr>
            <p:cNvPr id="10" name="文本框 9">
              <a:extLst>
                <a:ext uri="{FF2B5EF4-FFF2-40B4-BE49-F238E27FC236}">
                  <a16:creationId xmlns:a16="http://schemas.microsoft.com/office/drawing/2014/main" id="{F30B853F-96AF-427F-91E1-0AA2D9522A4A}"/>
                </a:ext>
              </a:extLst>
            </p:cNvPr>
            <p:cNvSpPr txBox="1"/>
            <p:nvPr/>
          </p:nvSpPr>
          <p:spPr>
            <a:xfrm>
              <a:off x="-2076509" y="6452913"/>
              <a:ext cx="3241866" cy="471618"/>
            </a:xfrm>
            <a:prstGeom prst="rect">
              <a:avLst/>
            </a:prstGeom>
            <a:noFill/>
          </p:spPr>
          <p:txBody>
            <a:bodyPr wrap="square" rtlCol="0">
              <a:spAutoFit/>
            </a:bodyPr>
            <a:lstStyle/>
            <a:p>
              <a:r>
                <a:rPr lang="zh-CN" altLang="en-US" sz="1600" dirty="0"/>
                <a:t>无线电能量消耗模型</a:t>
              </a:r>
            </a:p>
          </p:txBody>
        </p:sp>
      </p:grpSp>
      <p:pic>
        <p:nvPicPr>
          <p:cNvPr id="9" name="图片 8">
            <a:extLst>
              <a:ext uri="{FF2B5EF4-FFF2-40B4-BE49-F238E27FC236}">
                <a16:creationId xmlns:a16="http://schemas.microsoft.com/office/drawing/2014/main" id="{A92ED236-F288-438E-B80C-352CA05FF60A}"/>
              </a:ext>
            </a:extLst>
          </p:cNvPr>
          <p:cNvPicPr>
            <a:picLocks noChangeAspect="1"/>
          </p:cNvPicPr>
          <p:nvPr/>
        </p:nvPicPr>
        <p:blipFill rotWithShape="1">
          <a:blip r:embed="rId4"/>
          <a:srcRect r="920" b="15483"/>
          <a:stretch/>
        </p:blipFill>
        <p:spPr>
          <a:xfrm>
            <a:off x="1574778" y="4875439"/>
            <a:ext cx="4102122" cy="1616971"/>
          </a:xfrm>
          <a:prstGeom prst="rect">
            <a:avLst/>
          </a:prstGeom>
        </p:spPr>
      </p:pic>
    </p:spTree>
    <p:extLst>
      <p:ext uri="{BB962C8B-B14F-4D97-AF65-F5344CB8AC3E}">
        <p14:creationId xmlns:p14="http://schemas.microsoft.com/office/powerpoint/2010/main" val="2862581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graphicFrame>
        <p:nvGraphicFramePr>
          <p:cNvPr id="6" name="表格 6">
            <a:extLst>
              <a:ext uri="{FF2B5EF4-FFF2-40B4-BE49-F238E27FC236}">
                <a16:creationId xmlns:a16="http://schemas.microsoft.com/office/drawing/2014/main" id="{CA68E588-9D16-40DA-B117-24BE548C3E53}"/>
              </a:ext>
            </a:extLst>
          </p:cNvPr>
          <p:cNvGraphicFramePr>
            <a:graphicFrameLocks noGrp="1"/>
          </p:cNvGraphicFramePr>
          <p:nvPr>
            <p:extLst>
              <p:ext uri="{D42A27DB-BD31-4B8C-83A1-F6EECF244321}">
                <p14:modId xmlns:p14="http://schemas.microsoft.com/office/powerpoint/2010/main" val="1661741351"/>
              </p:ext>
            </p:extLst>
          </p:nvPr>
        </p:nvGraphicFramePr>
        <p:xfrm>
          <a:off x="1032553" y="1731873"/>
          <a:ext cx="10126894" cy="3056802"/>
        </p:xfrm>
        <a:graphic>
          <a:graphicData uri="http://schemas.openxmlformats.org/drawingml/2006/table">
            <a:tbl>
              <a:tblPr firstRow="1" bandRow="1">
                <a:tableStyleId>{5C22544A-7EE6-4342-B048-85BDC9FD1C3A}</a:tableStyleId>
              </a:tblPr>
              <a:tblGrid>
                <a:gridCol w="946158">
                  <a:extLst>
                    <a:ext uri="{9D8B030D-6E8A-4147-A177-3AD203B41FA5}">
                      <a16:colId xmlns:a16="http://schemas.microsoft.com/office/drawing/2014/main" val="2013441354"/>
                    </a:ext>
                  </a:extLst>
                </a:gridCol>
                <a:gridCol w="3282017">
                  <a:extLst>
                    <a:ext uri="{9D8B030D-6E8A-4147-A177-3AD203B41FA5}">
                      <a16:colId xmlns:a16="http://schemas.microsoft.com/office/drawing/2014/main" val="2874866591"/>
                    </a:ext>
                  </a:extLst>
                </a:gridCol>
                <a:gridCol w="4123589">
                  <a:extLst>
                    <a:ext uri="{9D8B030D-6E8A-4147-A177-3AD203B41FA5}">
                      <a16:colId xmlns:a16="http://schemas.microsoft.com/office/drawing/2014/main" val="2058706218"/>
                    </a:ext>
                  </a:extLst>
                </a:gridCol>
                <a:gridCol w="1775130">
                  <a:extLst>
                    <a:ext uri="{9D8B030D-6E8A-4147-A177-3AD203B41FA5}">
                      <a16:colId xmlns:a16="http://schemas.microsoft.com/office/drawing/2014/main" val="141532430"/>
                    </a:ext>
                  </a:extLst>
                </a:gridCol>
              </a:tblGrid>
              <a:tr h="347501">
                <a:tc>
                  <a:txBody>
                    <a:bodyPr/>
                    <a:lstStyle/>
                    <a:p>
                      <a:r>
                        <a:rPr lang="zh-CN" altLang="en-US" sz="2000" b="0" dirty="0">
                          <a:solidFill>
                            <a:schemeClr val="tx1"/>
                          </a:solidFill>
                        </a:rPr>
                        <a:t>序号</a:t>
                      </a:r>
                    </a:p>
                  </a:txBody>
                  <a:tcPr>
                    <a:solidFill>
                      <a:srgbClr val="E9EDF4"/>
                    </a:solidFill>
                  </a:tcPr>
                </a:tc>
                <a:tc>
                  <a:txBody>
                    <a:bodyPr/>
                    <a:lstStyle/>
                    <a:p>
                      <a:r>
                        <a:rPr lang="zh-CN" altLang="en-US" sz="2000" b="0" dirty="0">
                          <a:solidFill>
                            <a:schemeClr val="tx1"/>
                          </a:solidFill>
                        </a:rPr>
                        <a:t>类别</a:t>
                      </a:r>
                    </a:p>
                  </a:txBody>
                  <a:tcPr>
                    <a:solidFill>
                      <a:srgbClr val="E9EDF4"/>
                    </a:solidFill>
                  </a:tcPr>
                </a:tc>
                <a:tc>
                  <a:txBody>
                    <a:bodyPr/>
                    <a:lstStyle/>
                    <a:p>
                      <a:r>
                        <a:rPr lang="zh-CN" altLang="en-US" sz="2000" b="0" dirty="0">
                          <a:solidFill>
                            <a:schemeClr val="tx1"/>
                          </a:solidFill>
                        </a:rPr>
                        <a:t>工作名称</a:t>
                      </a:r>
                    </a:p>
                  </a:txBody>
                  <a:tcPr>
                    <a:solidFill>
                      <a:srgbClr val="E9EDF4"/>
                    </a:solidFill>
                  </a:tcPr>
                </a:tc>
                <a:tc>
                  <a:txBody>
                    <a:bodyPr/>
                    <a:lstStyle/>
                    <a:p>
                      <a:r>
                        <a:rPr lang="zh-CN" altLang="en-US" sz="2000" b="0" dirty="0">
                          <a:solidFill>
                            <a:schemeClr val="tx1"/>
                          </a:solidFill>
                        </a:rPr>
                        <a:t>身份</a:t>
                      </a:r>
                    </a:p>
                  </a:txBody>
                  <a:tcPr>
                    <a:solidFill>
                      <a:srgbClr val="E9EDF4"/>
                    </a:solidFill>
                  </a:tcPr>
                </a:tc>
                <a:extLst>
                  <a:ext uri="{0D108BD9-81ED-4DB2-BD59-A6C34878D82A}">
                    <a16:rowId xmlns:a16="http://schemas.microsoft.com/office/drawing/2014/main" val="1185285766"/>
                  </a:ext>
                </a:extLst>
              </a:tr>
              <a:tr h="614810">
                <a:tc>
                  <a:txBody>
                    <a:bodyPr/>
                    <a:lstStyle/>
                    <a:p>
                      <a:r>
                        <a:rPr lang="en-US" altLang="zh-CN" sz="2000" b="0" dirty="0">
                          <a:solidFill>
                            <a:schemeClr val="tx1"/>
                          </a:solidFill>
                        </a:rPr>
                        <a:t>1</a:t>
                      </a:r>
                      <a:endParaRPr lang="zh-CN" altLang="en-US" sz="2000" b="0" dirty="0">
                        <a:solidFill>
                          <a:schemeClr val="tx1"/>
                        </a:solidFill>
                      </a:endParaRPr>
                    </a:p>
                  </a:txBody>
                  <a:tcPr>
                    <a:solidFill>
                      <a:srgbClr val="E9EDF4"/>
                    </a:solidFill>
                  </a:tcPr>
                </a:tc>
                <a:tc>
                  <a:txBody>
                    <a:bodyPr/>
                    <a:lstStyle/>
                    <a:p>
                      <a:r>
                        <a:rPr lang="en-US" altLang="zh-CN" sz="2000" b="1" dirty="0">
                          <a:solidFill>
                            <a:schemeClr val="tx1"/>
                          </a:solidFill>
                        </a:rPr>
                        <a:t>IEEE Systems Journal</a:t>
                      </a:r>
                      <a:r>
                        <a:rPr lang="zh-CN" altLang="en-US" sz="2000" b="1" dirty="0">
                          <a:solidFill>
                            <a:schemeClr val="tx1"/>
                          </a:solidFill>
                        </a:rPr>
                        <a:t>国际期刊</a:t>
                      </a:r>
                      <a:r>
                        <a:rPr lang="en-US" altLang="zh-CN" sz="2000" b="1" dirty="0">
                          <a:solidFill>
                            <a:schemeClr val="tx1"/>
                          </a:solidFill>
                        </a:rPr>
                        <a:t>(SCI</a:t>
                      </a:r>
                      <a:r>
                        <a:rPr lang="zh-CN" altLang="en-US" sz="2000" b="1" dirty="0">
                          <a:solidFill>
                            <a:schemeClr val="tx1"/>
                          </a:solidFill>
                        </a:rPr>
                        <a:t>一区</a:t>
                      </a:r>
                      <a:r>
                        <a:rPr lang="en-US" altLang="zh-CN" sz="2000" b="1" dirty="0">
                          <a:solidFill>
                            <a:schemeClr val="tx1"/>
                          </a:solidFill>
                        </a:rPr>
                        <a:t>)</a:t>
                      </a:r>
                      <a:r>
                        <a:rPr lang="zh-CN" altLang="en-US" sz="2000" b="1" dirty="0">
                          <a:solidFill>
                            <a:schemeClr val="tx1"/>
                          </a:solidFill>
                        </a:rPr>
                        <a:t>投稿一篇</a:t>
                      </a:r>
                    </a:p>
                  </a:txBody>
                  <a:tcPr>
                    <a:solidFill>
                      <a:srgbClr val="E9EDF4"/>
                    </a:solidFill>
                  </a:tcPr>
                </a:tc>
                <a:tc>
                  <a:txBody>
                    <a:bodyPr/>
                    <a:lstStyle/>
                    <a:p>
                      <a:r>
                        <a:rPr lang="en-US" altLang="zh-CN" sz="2000" b="0" dirty="0">
                          <a:solidFill>
                            <a:schemeClr val="tx1"/>
                          </a:solidFill>
                        </a:rPr>
                        <a:t>A novel WSNs based on energy welfare function</a:t>
                      </a:r>
                      <a:endParaRPr lang="zh-CN" altLang="en-US" sz="2000" b="0" dirty="0">
                        <a:solidFill>
                          <a:schemeClr val="tx1"/>
                        </a:solidFill>
                      </a:endParaRPr>
                    </a:p>
                  </a:txBody>
                  <a:tcPr>
                    <a:solidFill>
                      <a:srgbClr val="E9EDF4"/>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0" dirty="0">
                          <a:solidFill>
                            <a:schemeClr val="tx1"/>
                          </a:solidFill>
                        </a:rPr>
                        <a:t>第二作者（老师第一）</a:t>
                      </a:r>
                    </a:p>
                  </a:txBody>
                  <a:tcPr>
                    <a:solidFill>
                      <a:srgbClr val="E9EDF4"/>
                    </a:solidFill>
                  </a:tcPr>
                </a:tc>
                <a:extLst>
                  <a:ext uri="{0D108BD9-81ED-4DB2-BD59-A6C34878D82A}">
                    <a16:rowId xmlns:a16="http://schemas.microsoft.com/office/drawing/2014/main" val="156187192"/>
                  </a:ext>
                </a:extLst>
              </a:tr>
              <a:tr h="614810">
                <a:tc>
                  <a:txBody>
                    <a:bodyPr/>
                    <a:lstStyle/>
                    <a:p>
                      <a:r>
                        <a:rPr lang="en-US" altLang="zh-CN" sz="2000" b="0" dirty="0">
                          <a:solidFill>
                            <a:schemeClr val="tx1"/>
                          </a:solidFill>
                        </a:rPr>
                        <a:t>2</a:t>
                      </a:r>
                      <a:endParaRPr lang="zh-CN" altLang="en-US" sz="2000" b="0" dirty="0">
                        <a:solidFill>
                          <a:schemeClr val="tx1"/>
                        </a:solidFill>
                      </a:endParaRPr>
                    </a:p>
                  </a:txBody>
                  <a:tcPr>
                    <a:solidFill>
                      <a:srgbClr val="E9EDF4"/>
                    </a:solidFill>
                  </a:tcPr>
                </a:tc>
                <a:tc>
                  <a:txBody>
                    <a:bodyPr/>
                    <a:lstStyle/>
                    <a:p>
                      <a:r>
                        <a:rPr lang="zh-CN" altLang="en-US" sz="2000" b="0" dirty="0">
                          <a:solidFill>
                            <a:schemeClr val="tx1"/>
                          </a:solidFill>
                        </a:rPr>
                        <a:t>立项国家级大学生创新创业训练项目一项</a:t>
                      </a:r>
                    </a:p>
                  </a:txBody>
                  <a:tcPr>
                    <a:solidFill>
                      <a:srgbClr val="E9EDF4"/>
                    </a:solidFill>
                  </a:tcPr>
                </a:tc>
                <a:tc>
                  <a:txBody>
                    <a:bodyPr/>
                    <a:lstStyle/>
                    <a:p>
                      <a:r>
                        <a:rPr lang="zh-CN" altLang="en-US" sz="2000" b="0" dirty="0">
                          <a:solidFill>
                            <a:schemeClr val="tx1"/>
                          </a:solidFill>
                        </a:rPr>
                        <a:t>基于人工智能的弱听聋哑儿童言语康复训练平台</a:t>
                      </a:r>
                    </a:p>
                  </a:txBody>
                  <a:tcPr>
                    <a:solidFill>
                      <a:srgbClr val="E9EDF4"/>
                    </a:solidFill>
                  </a:tcPr>
                </a:tc>
                <a:tc>
                  <a:txBody>
                    <a:bodyPr/>
                    <a:lstStyle/>
                    <a:p>
                      <a:r>
                        <a:rPr lang="zh-CN" altLang="en-US" sz="2000" b="0" dirty="0">
                          <a:solidFill>
                            <a:schemeClr val="tx1"/>
                          </a:solidFill>
                        </a:rPr>
                        <a:t>第一负责人</a:t>
                      </a:r>
                    </a:p>
                  </a:txBody>
                  <a:tcPr>
                    <a:solidFill>
                      <a:srgbClr val="E9EDF4"/>
                    </a:solidFill>
                  </a:tcPr>
                </a:tc>
                <a:extLst>
                  <a:ext uri="{0D108BD9-81ED-4DB2-BD59-A6C34878D82A}">
                    <a16:rowId xmlns:a16="http://schemas.microsoft.com/office/drawing/2014/main" val="1073530074"/>
                  </a:ext>
                </a:extLst>
              </a:tr>
              <a:tr h="614810">
                <a:tc>
                  <a:txBody>
                    <a:bodyPr/>
                    <a:lstStyle/>
                    <a:p>
                      <a:r>
                        <a:rPr lang="en-US" altLang="zh-CN" sz="2000" b="0" dirty="0">
                          <a:solidFill>
                            <a:schemeClr val="tx1"/>
                          </a:solidFill>
                        </a:rPr>
                        <a:t>3</a:t>
                      </a:r>
                      <a:endParaRPr lang="zh-CN" altLang="en-US" sz="2000" b="0" dirty="0">
                        <a:solidFill>
                          <a:schemeClr val="tx1"/>
                        </a:solidFill>
                      </a:endParaRPr>
                    </a:p>
                  </a:txBody>
                  <a:tcPr>
                    <a:solidFill>
                      <a:srgbClr val="E9EDF4"/>
                    </a:solidFill>
                  </a:tcPr>
                </a:tc>
                <a:tc>
                  <a:txBody>
                    <a:bodyPr/>
                    <a:lstStyle/>
                    <a:p>
                      <a:r>
                        <a:rPr lang="zh-CN" altLang="en-US" sz="2000" b="0" dirty="0">
                          <a:solidFill>
                            <a:schemeClr val="tx1"/>
                          </a:solidFill>
                        </a:rPr>
                        <a:t>申请国家专利一项</a:t>
                      </a:r>
                    </a:p>
                  </a:txBody>
                  <a:tcPr>
                    <a:solidFill>
                      <a:srgbClr val="E9EDF4"/>
                    </a:solidFill>
                  </a:tcPr>
                </a:tc>
                <a:tc>
                  <a:txBody>
                    <a:bodyPr/>
                    <a:lstStyle/>
                    <a:p>
                      <a:r>
                        <a:rPr lang="zh-CN" altLang="en-US" sz="2000" b="0" dirty="0">
                          <a:solidFill>
                            <a:schemeClr val="tx1"/>
                          </a:solidFill>
                        </a:rPr>
                        <a:t>采用音节多维分析的聋哑儿童吐字发音质量评估方法</a:t>
                      </a:r>
                    </a:p>
                  </a:txBody>
                  <a:tcPr>
                    <a:solidFill>
                      <a:srgbClr val="E9EDF4"/>
                    </a:solidFill>
                  </a:tcPr>
                </a:tc>
                <a:tc>
                  <a:txBody>
                    <a:bodyPr/>
                    <a:lstStyle/>
                    <a:p>
                      <a:r>
                        <a:rPr lang="zh-CN" altLang="en-US" sz="2000" b="0" dirty="0">
                          <a:solidFill>
                            <a:schemeClr val="tx1"/>
                          </a:solidFill>
                        </a:rPr>
                        <a:t>核心成员</a:t>
                      </a:r>
                    </a:p>
                  </a:txBody>
                  <a:tcPr>
                    <a:solidFill>
                      <a:srgbClr val="E9EDF4"/>
                    </a:solidFill>
                  </a:tcPr>
                </a:tc>
                <a:extLst>
                  <a:ext uri="{0D108BD9-81ED-4DB2-BD59-A6C34878D82A}">
                    <a16:rowId xmlns:a16="http://schemas.microsoft.com/office/drawing/2014/main" val="669405926"/>
                  </a:ext>
                </a:extLst>
              </a:tr>
              <a:tr h="557442">
                <a:tc>
                  <a:txBody>
                    <a:bodyPr/>
                    <a:lstStyle/>
                    <a:p>
                      <a:r>
                        <a:rPr lang="en-US" altLang="zh-CN" sz="2000" b="0" dirty="0">
                          <a:solidFill>
                            <a:schemeClr val="tx1"/>
                          </a:solidFill>
                        </a:rPr>
                        <a:t>4</a:t>
                      </a:r>
                      <a:endParaRPr lang="zh-CN" altLang="en-US" sz="2000" b="0" dirty="0">
                        <a:solidFill>
                          <a:schemeClr val="tx1"/>
                        </a:solidFill>
                      </a:endParaRPr>
                    </a:p>
                  </a:txBody>
                  <a:tcPr>
                    <a:solidFill>
                      <a:srgbClr val="E9EDF4"/>
                    </a:solidFill>
                  </a:tcPr>
                </a:tc>
                <a:tc>
                  <a:txBody>
                    <a:bodyPr/>
                    <a:lstStyle/>
                    <a:p>
                      <a:r>
                        <a:rPr lang="zh-CN" altLang="en-US" sz="2000" b="0" dirty="0">
                          <a:solidFill>
                            <a:schemeClr val="tx1"/>
                          </a:solidFill>
                        </a:rPr>
                        <a:t>软件著作权一项</a:t>
                      </a:r>
                    </a:p>
                  </a:txBody>
                  <a:tcPr>
                    <a:solidFill>
                      <a:srgbClr val="E9EDF4"/>
                    </a:solidFill>
                  </a:tcPr>
                </a:tc>
                <a:tc>
                  <a:txBody>
                    <a:bodyPr/>
                    <a:lstStyle/>
                    <a:p>
                      <a:r>
                        <a:rPr lang="zh-CN" altLang="en-US" sz="2000" b="0" dirty="0">
                          <a:solidFill>
                            <a:schemeClr val="tx1"/>
                          </a:solidFill>
                        </a:rPr>
                        <a:t>弱听聋哑儿童言语康复训练系统 </a:t>
                      </a:r>
                    </a:p>
                  </a:txBody>
                  <a:tcPr>
                    <a:solidFill>
                      <a:srgbClr val="E9EDF4"/>
                    </a:solidFill>
                  </a:tcPr>
                </a:tc>
                <a:tc>
                  <a:txBody>
                    <a:bodyPr/>
                    <a:lstStyle/>
                    <a:p>
                      <a:r>
                        <a:rPr lang="zh-CN" altLang="en-US" sz="2000" b="0" dirty="0">
                          <a:solidFill>
                            <a:schemeClr val="tx1"/>
                          </a:solidFill>
                        </a:rPr>
                        <a:t>第一负责人</a:t>
                      </a:r>
                    </a:p>
                  </a:txBody>
                  <a:tcPr>
                    <a:solidFill>
                      <a:srgbClr val="E9EDF4"/>
                    </a:solidFill>
                  </a:tcPr>
                </a:tc>
                <a:extLst>
                  <a:ext uri="{0D108BD9-81ED-4DB2-BD59-A6C34878D82A}">
                    <a16:rowId xmlns:a16="http://schemas.microsoft.com/office/drawing/2014/main" val="4060155156"/>
                  </a:ext>
                </a:extLst>
              </a:tr>
            </a:tbl>
          </a:graphicData>
        </a:graphic>
      </p:graphicFrame>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1" y="4779537"/>
            <a:ext cx="1447800" cy="2045645"/>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417186" y="4854294"/>
            <a:ext cx="1593214" cy="1991516"/>
          </a:xfrm>
          <a:prstGeom prst="rect">
            <a:avLst/>
          </a:prstGeom>
        </p:spPr>
      </p:pic>
      <p:pic>
        <p:nvPicPr>
          <p:cNvPr id="12" name="图片 11">
            <a:extLst>
              <a:ext uri="{FF2B5EF4-FFF2-40B4-BE49-F238E27FC236}">
                <a16:creationId xmlns:a16="http://schemas.microsoft.com/office/drawing/2014/main" id="{4C15AD2C-06D8-4FB3-BC32-7B8E492B08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87" t="2830" r="3766" b="41111"/>
          <a:stretch/>
        </p:blipFill>
        <p:spPr>
          <a:xfrm>
            <a:off x="7894319" y="4860284"/>
            <a:ext cx="2216987" cy="1934839"/>
          </a:xfrm>
          <a:prstGeom prst="rect">
            <a:avLst/>
          </a:prstGeom>
        </p:spPr>
      </p:pic>
    </p:spTree>
    <p:extLst>
      <p:ext uri="{BB962C8B-B14F-4D97-AF65-F5344CB8AC3E}">
        <p14:creationId xmlns:p14="http://schemas.microsoft.com/office/powerpoint/2010/main" val="151004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4094" y="1080658"/>
            <a:ext cx="1738534" cy="2459180"/>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564" y="1018808"/>
            <a:ext cx="1837235" cy="2377459"/>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2242" y="1082252"/>
            <a:ext cx="1659500" cy="2346748"/>
          </a:xfrm>
          <a:prstGeom prst="rect">
            <a:avLst/>
          </a:prstGeom>
        </p:spPr>
      </p:pic>
      <p:graphicFrame>
        <p:nvGraphicFramePr>
          <p:cNvPr id="27" name="表格 27">
            <a:extLst>
              <a:ext uri="{FF2B5EF4-FFF2-40B4-BE49-F238E27FC236}">
                <a16:creationId xmlns:a16="http://schemas.microsoft.com/office/drawing/2014/main" id="{1E7CBE84-A745-4705-8184-39432CFA9B0F}"/>
              </a:ext>
            </a:extLst>
          </p:cNvPr>
          <p:cNvGraphicFramePr>
            <a:graphicFrameLocks noGrp="1"/>
          </p:cNvGraphicFramePr>
          <p:nvPr>
            <p:extLst>
              <p:ext uri="{D42A27DB-BD31-4B8C-83A1-F6EECF244321}">
                <p14:modId xmlns:p14="http://schemas.microsoft.com/office/powerpoint/2010/main" val="2318662561"/>
              </p:ext>
            </p:extLst>
          </p:nvPr>
        </p:nvGraphicFramePr>
        <p:xfrm>
          <a:off x="1066800" y="3405883"/>
          <a:ext cx="9906000" cy="333572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533155982"/>
                    </a:ext>
                  </a:extLst>
                </a:gridCol>
                <a:gridCol w="1177766">
                  <a:extLst>
                    <a:ext uri="{9D8B030D-6E8A-4147-A177-3AD203B41FA5}">
                      <a16:colId xmlns:a16="http://schemas.microsoft.com/office/drawing/2014/main" val="1283675334"/>
                    </a:ext>
                  </a:extLst>
                </a:gridCol>
                <a:gridCol w="1641634">
                  <a:extLst>
                    <a:ext uri="{9D8B030D-6E8A-4147-A177-3AD203B41FA5}">
                      <a16:colId xmlns:a16="http://schemas.microsoft.com/office/drawing/2014/main" val="2140330203"/>
                    </a:ext>
                  </a:extLst>
                </a:gridCol>
                <a:gridCol w="1270150">
                  <a:extLst>
                    <a:ext uri="{9D8B030D-6E8A-4147-A177-3AD203B41FA5}">
                      <a16:colId xmlns:a16="http://schemas.microsoft.com/office/drawing/2014/main" val="1641699184"/>
                    </a:ext>
                  </a:extLst>
                </a:gridCol>
                <a:gridCol w="914400">
                  <a:extLst>
                    <a:ext uri="{9D8B030D-6E8A-4147-A177-3AD203B41FA5}">
                      <a16:colId xmlns:a16="http://schemas.microsoft.com/office/drawing/2014/main" val="77784455"/>
                    </a:ext>
                  </a:extLst>
                </a:gridCol>
                <a:gridCol w="1143000">
                  <a:extLst>
                    <a:ext uri="{9D8B030D-6E8A-4147-A177-3AD203B41FA5}">
                      <a16:colId xmlns:a16="http://schemas.microsoft.com/office/drawing/2014/main" val="1557989640"/>
                    </a:ext>
                  </a:extLst>
                </a:gridCol>
                <a:gridCol w="1600200">
                  <a:extLst>
                    <a:ext uri="{9D8B030D-6E8A-4147-A177-3AD203B41FA5}">
                      <a16:colId xmlns:a16="http://schemas.microsoft.com/office/drawing/2014/main" val="3549223986"/>
                    </a:ext>
                  </a:extLst>
                </a:gridCol>
                <a:gridCol w="1168250">
                  <a:extLst>
                    <a:ext uri="{9D8B030D-6E8A-4147-A177-3AD203B41FA5}">
                      <a16:colId xmlns:a16="http://schemas.microsoft.com/office/drawing/2014/main" val="3457127681"/>
                    </a:ext>
                  </a:extLst>
                </a:gridCol>
              </a:tblGrid>
              <a:tr h="312302">
                <a:tc>
                  <a:txBody>
                    <a:bodyPr/>
                    <a:lstStyle/>
                    <a:p>
                      <a:r>
                        <a:rPr lang="zh-CN" altLang="en-US" sz="2000" b="0" dirty="0">
                          <a:solidFill>
                            <a:schemeClr val="tx1"/>
                          </a:solidFill>
                        </a:rPr>
                        <a:t>序号</a:t>
                      </a:r>
                    </a:p>
                  </a:txBody>
                  <a:tcPr marL="118504" marR="118504" marT="59252" marB="59252">
                    <a:solidFill>
                      <a:srgbClr val="E9EDF4"/>
                    </a:solidFill>
                  </a:tcPr>
                </a:tc>
                <a:tc>
                  <a:txBody>
                    <a:bodyPr/>
                    <a:lstStyle/>
                    <a:p>
                      <a:r>
                        <a:rPr lang="zh-CN" altLang="en-US" sz="2000" b="0" dirty="0">
                          <a:solidFill>
                            <a:schemeClr val="tx1"/>
                          </a:solidFill>
                        </a:rPr>
                        <a:t>年份</a:t>
                      </a:r>
                    </a:p>
                  </a:txBody>
                  <a:tcPr marL="118504" marR="118504" marT="59252" marB="59252">
                    <a:solidFill>
                      <a:srgbClr val="E9EDF4"/>
                    </a:solidFill>
                  </a:tcPr>
                </a:tc>
                <a:tc>
                  <a:txBody>
                    <a:bodyPr/>
                    <a:lstStyle/>
                    <a:p>
                      <a:r>
                        <a:rPr lang="zh-CN" altLang="en-US" sz="2000" b="0" dirty="0">
                          <a:solidFill>
                            <a:schemeClr val="tx1"/>
                          </a:solidFill>
                        </a:rPr>
                        <a:t>名称</a:t>
                      </a:r>
                    </a:p>
                  </a:txBody>
                  <a:tcPr marL="118504" marR="118504" marT="59252" marB="59252">
                    <a:solidFill>
                      <a:srgbClr val="E9EDF4"/>
                    </a:solidFill>
                  </a:tcPr>
                </a:tc>
                <a:tc>
                  <a:txBody>
                    <a:bodyPr/>
                    <a:lstStyle/>
                    <a:p>
                      <a:r>
                        <a:rPr lang="zh-CN" altLang="en-US" sz="2000" b="0" dirty="0">
                          <a:solidFill>
                            <a:schemeClr val="tx1"/>
                          </a:solidFill>
                        </a:rPr>
                        <a:t>获奖率</a:t>
                      </a:r>
                    </a:p>
                  </a:txBody>
                  <a:tcPr marL="118504" marR="118504" marT="59252" marB="59252">
                    <a:solidFill>
                      <a:srgbClr val="E9EDF4"/>
                    </a:solidFill>
                  </a:tcPr>
                </a:tc>
                <a:tc>
                  <a:txBody>
                    <a:bodyPr/>
                    <a:lstStyle/>
                    <a:p>
                      <a:r>
                        <a:rPr lang="zh-CN" altLang="en-US" sz="2000" b="0" dirty="0">
                          <a:solidFill>
                            <a:schemeClr val="tx1"/>
                          </a:solidFill>
                        </a:rPr>
                        <a:t>序号</a:t>
                      </a:r>
                    </a:p>
                  </a:txBody>
                  <a:tcPr marL="118504" marR="118504" marT="59252" marB="59252">
                    <a:solidFill>
                      <a:srgbClr val="E9EDF4"/>
                    </a:solidFill>
                  </a:tcPr>
                </a:tc>
                <a:tc>
                  <a:txBody>
                    <a:bodyPr/>
                    <a:lstStyle/>
                    <a:p>
                      <a:r>
                        <a:rPr lang="zh-CN" altLang="en-US" sz="2000" b="0" dirty="0">
                          <a:solidFill>
                            <a:schemeClr val="tx1"/>
                          </a:solidFill>
                        </a:rPr>
                        <a:t>年份</a:t>
                      </a:r>
                    </a:p>
                  </a:txBody>
                  <a:tcPr marL="118504" marR="118504" marT="59252" marB="59252">
                    <a:solidFill>
                      <a:srgbClr val="E9EDF4"/>
                    </a:solidFill>
                  </a:tcPr>
                </a:tc>
                <a:tc>
                  <a:txBody>
                    <a:bodyPr/>
                    <a:lstStyle/>
                    <a:p>
                      <a:r>
                        <a:rPr lang="zh-CN" altLang="en-US" sz="2000" b="0" dirty="0">
                          <a:solidFill>
                            <a:schemeClr val="tx1"/>
                          </a:solidFill>
                        </a:rPr>
                        <a:t>名称</a:t>
                      </a:r>
                    </a:p>
                  </a:txBody>
                  <a:tcPr marL="118504" marR="118504" marT="59252" marB="59252">
                    <a:solidFill>
                      <a:srgbClr val="E9EDF4"/>
                    </a:solidFill>
                  </a:tcPr>
                </a:tc>
                <a:tc>
                  <a:txBody>
                    <a:bodyPr/>
                    <a:lstStyle/>
                    <a:p>
                      <a:r>
                        <a:rPr lang="zh-CN" altLang="en-US" sz="2000" b="0" dirty="0">
                          <a:solidFill>
                            <a:schemeClr val="tx1"/>
                          </a:solidFill>
                        </a:rPr>
                        <a:t>获奖率</a:t>
                      </a:r>
                    </a:p>
                  </a:txBody>
                  <a:tcPr marL="118504" marR="118504" marT="59252" marB="59252">
                    <a:solidFill>
                      <a:srgbClr val="E9EDF4"/>
                    </a:solidFill>
                  </a:tcPr>
                </a:tc>
                <a:extLst>
                  <a:ext uri="{0D108BD9-81ED-4DB2-BD59-A6C34878D82A}">
                    <a16:rowId xmlns:a16="http://schemas.microsoft.com/office/drawing/2014/main" val="1209935557"/>
                  </a:ext>
                </a:extLst>
              </a:tr>
              <a:tr h="506336">
                <a:tc>
                  <a:txBody>
                    <a:bodyPr/>
                    <a:lstStyle/>
                    <a:p>
                      <a:r>
                        <a:rPr lang="en-US" altLang="zh-CN" sz="2000" b="0" dirty="0">
                          <a:solidFill>
                            <a:schemeClr val="tx1"/>
                          </a:solidFill>
                        </a:rPr>
                        <a:t>1</a:t>
                      </a:r>
                    </a:p>
                  </a:txBody>
                  <a:tcPr marL="118504" marR="118504" marT="59252" marB="59252">
                    <a:solidFill>
                      <a:srgbClr val="E9EDF4"/>
                    </a:solidFill>
                  </a:tcPr>
                </a:tc>
                <a:tc>
                  <a:txBody>
                    <a:bodyPr/>
                    <a:lstStyle/>
                    <a:p>
                      <a:r>
                        <a:rPr lang="en-US" altLang="zh-CN" sz="2000" b="0" dirty="0">
                          <a:solidFill>
                            <a:schemeClr val="tx1"/>
                          </a:solidFill>
                        </a:rPr>
                        <a:t>2019</a:t>
                      </a:r>
                      <a:r>
                        <a:rPr lang="zh-CN" altLang="en-US" sz="2000" b="0" dirty="0">
                          <a:solidFill>
                            <a:schemeClr val="tx1"/>
                          </a:solidFill>
                        </a:rPr>
                        <a:t>年</a:t>
                      </a:r>
                    </a:p>
                  </a:txBody>
                  <a:tcPr marL="118504" marR="118504" marT="59252" marB="59252">
                    <a:solidFill>
                      <a:srgbClr val="E9EDF4"/>
                    </a:solidFill>
                  </a:tcPr>
                </a:tc>
                <a:tc>
                  <a:txBody>
                    <a:bodyPr/>
                    <a:lstStyle/>
                    <a:p>
                      <a:r>
                        <a:rPr lang="zh-CN" altLang="en-US" sz="2000" b="1" dirty="0">
                          <a:solidFill>
                            <a:schemeClr val="tx1"/>
                          </a:solidFill>
                        </a:rPr>
                        <a:t>国家励志奖学金</a:t>
                      </a:r>
                    </a:p>
                  </a:txBody>
                  <a:tcPr marL="118504" marR="118504" marT="59252" marB="59252">
                    <a:solidFill>
                      <a:srgbClr val="E9EDF4"/>
                    </a:solidFill>
                  </a:tcPr>
                </a:tc>
                <a:tc>
                  <a:txBody>
                    <a:bodyPr/>
                    <a:lstStyle/>
                    <a:p>
                      <a:r>
                        <a:rPr lang="en-US" altLang="zh-CN" sz="2000" b="0" dirty="0">
                          <a:solidFill>
                            <a:schemeClr val="tx1"/>
                          </a:solidFill>
                        </a:rPr>
                        <a:t>2%</a:t>
                      </a:r>
                      <a:endParaRPr lang="zh-CN" altLang="en-US" sz="2000" b="0" dirty="0">
                        <a:solidFill>
                          <a:schemeClr val="tx1"/>
                        </a:solidFill>
                      </a:endParaRPr>
                    </a:p>
                  </a:txBody>
                  <a:tcPr marL="118504" marR="118504" marT="59252" marB="59252">
                    <a:solidFill>
                      <a:srgbClr val="E9EDF4"/>
                    </a:solidFill>
                  </a:tcPr>
                </a:tc>
                <a:tc>
                  <a:txBody>
                    <a:bodyPr/>
                    <a:lstStyle/>
                    <a:p>
                      <a:r>
                        <a:rPr lang="en-US" altLang="zh-CN" sz="2000" b="0" dirty="0">
                          <a:solidFill>
                            <a:schemeClr val="tx1"/>
                          </a:solidFill>
                        </a:rPr>
                        <a:t>5</a:t>
                      </a:r>
                      <a:endParaRPr lang="zh-CN" altLang="en-US" sz="2000" b="0" dirty="0">
                        <a:solidFill>
                          <a:schemeClr val="tx1"/>
                        </a:solidFill>
                      </a:endParaRPr>
                    </a:p>
                  </a:txBody>
                  <a:tcPr marL="118504" marR="118504" marT="59252" marB="59252">
                    <a:solidFill>
                      <a:srgbClr val="E9EDF4"/>
                    </a:solidFill>
                  </a:tcPr>
                </a:tc>
                <a:tc>
                  <a:txBody>
                    <a:bodyPr/>
                    <a:lstStyle/>
                    <a:p>
                      <a:r>
                        <a:rPr lang="en-US" altLang="zh-CN" sz="2000" b="0" dirty="0">
                          <a:solidFill>
                            <a:schemeClr val="tx1"/>
                          </a:solidFill>
                        </a:rPr>
                        <a:t>2019</a:t>
                      </a:r>
                      <a:r>
                        <a:rPr lang="zh-CN" altLang="en-US" sz="2000" b="0" dirty="0">
                          <a:solidFill>
                            <a:schemeClr val="tx1"/>
                          </a:solidFill>
                        </a:rPr>
                        <a:t>年</a:t>
                      </a:r>
                    </a:p>
                  </a:txBody>
                  <a:tcPr marL="118504" marR="118504" marT="59252" marB="59252">
                    <a:solidFill>
                      <a:srgbClr val="E9EDF4"/>
                    </a:solidFill>
                  </a:tcPr>
                </a:tc>
                <a:tc>
                  <a:txBody>
                    <a:bodyPr/>
                    <a:lstStyle/>
                    <a:p>
                      <a:pPr marL="0"/>
                      <a:r>
                        <a:rPr lang="zh-CN" altLang="en-US" sz="2000" b="0" dirty="0">
                          <a:solidFill>
                            <a:schemeClr val="tx1"/>
                          </a:solidFill>
                          <a:latin typeface="+mn-lt"/>
                          <a:ea typeface="+mn-ea"/>
                          <a:cs typeface="+mn-cs"/>
                        </a:rPr>
                        <a:t>南昌大学三好学生标兵</a:t>
                      </a:r>
                    </a:p>
                  </a:txBody>
                  <a:tcPr marL="118504" marR="118504" marT="59252" marB="59252">
                    <a:solidFill>
                      <a:srgbClr val="E9EDF4"/>
                    </a:solidFill>
                  </a:tcPr>
                </a:tc>
                <a:tc>
                  <a:txBody>
                    <a:bodyPr/>
                    <a:lstStyle/>
                    <a:p>
                      <a:r>
                        <a:rPr lang="en-US" altLang="zh-CN" sz="2000" b="0" dirty="0">
                          <a:solidFill>
                            <a:schemeClr val="tx1"/>
                          </a:solidFill>
                        </a:rPr>
                        <a:t>2%</a:t>
                      </a:r>
                      <a:endParaRPr lang="zh-CN" altLang="en-US" sz="2000" b="0" dirty="0">
                        <a:solidFill>
                          <a:schemeClr val="tx1"/>
                        </a:solidFill>
                      </a:endParaRPr>
                    </a:p>
                  </a:txBody>
                  <a:tcPr marL="118504" marR="118504" marT="59252" marB="59252">
                    <a:solidFill>
                      <a:srgbClr val="E9EDF4"/>
                    </a:solidFill>
                  </a:tcPr>
                </a:tc>
                <a:extLst>
                  <a:ext uri="{0D108BD9-81ED-4DB2-BD59-A6C34878D82A}">
                    <a16:rowId xmlns:a16="http://schemas.microsoft.com/office/drawing/2014/main" val="2963267931"/>
                  </a:ext>
                </a:extLst>
              </a:tr>
              <a:tr h="449071">
                <a:tc>
                  <a:txBody>
                    <a:bodyPr/>
                    <a:lstStyle/>
                    <a:p>
                      <a:r>
                        <a:rPr lang="en-US" altLang="zh-CN" sz="2000" b="0" dirty="0">
                          <a:solidFill>
                            <a:schemeClr val="tx1"/>
                          </a:solidFill>
                        </a:rPr>
                        <a:t>2</a:t>
                      </a:r>
                      <a:endParaRPr lang="zh-CN" altLang="en-US" sz="2000" b="0" dirty="0">
                        <a:solidFill>
                          <a:schemeClr val="tx1"/>
                        </a:solidFill>
                      </a:endParaRPr>
                    </a:p>
                  </a:txBody>
                  <a:tcPr marL="118504" marR="118504" marT="59252" marB="59252">
                    <a:solidFill>
                      <a:srgbClr val="E9EDF4"/>
                    </a:solidFill>
                  </a:tcPr>
                </a:tc>
                <a:tc>
                  <a:txBody>
                    <a:bodyPr/>
                    <a:lstStyle/>
                    <a:p>
                      <a:r>
                        <a:rPr lang="en-US" altLang="zh-CN" sz="2000" b="0" dirty="0">
                          <a:solidFill>
                            <a:schemeClr val="tx1"/>
                          </a:solidFill>
                        </a:rPr>
                        <a:t>2019</a:t>
                      </a:r>
                      <a:r>
                        <a:rPr lang="zh-CN" altLang="en-US" sz="2000" b="0" dirty="0">
                          <a:solidFill>
                            <a:schemeClr val="tx1"/>
                          </a:solidFill>
                        </a:rPr>
                        <a:t>年</a:t>
                      </a:r>
                    </a:p>
                  </a:txBody>
                  <a:tcPr marL="118504" marR="118504" marT="59252" marB="59252">
                    <a:solidFill>
                      <a:srgbClr val="E9EDF4"/>
                    </a:solidFill>
                  </a:tcPr>
                </a:tc>
                <a:tc>
                  <a:txBody>
                    <a:bodyPr/>
                    <a:lstStyle/>
                    <a:p>
                      <a:r>
                        <a:rPr lang="zh-CN" altLang="en-US" sz="2000" b="1" dirty="0">
                          <a:solidFill>
                            <a:schemeClr val="tx1"/>
                          </a:solidFill>
                        </a:rPr>
                        <a:t>南昌大学特等奖学金 </a:t>
                      </a:r>
                    </a:p>
                  </a:txBody>
                  <a:tcPr marL="118504" marR="118504" marT="59252" marB="59252">
                    <a:solidFill>
                      <a:srgbClr val="E9EDF4"/>
                    </a:solidFill>
                  </a:tcPr>
                </a:tc>
                <a:tc>
                  <a:txBody>
                    <a:bodyPr/>
                    <a:lstStyle/>
                    <a:p>
                      <a:r>
                        <a:rPr lang="en-US" altLang="zh-CN" sz="2000" b="0" dirty="0">
                          <a:solidFill>
                            <a:schemeClr val="tx1"/>
                          </a:solidFill>
                        </a:rPr>
                        <a:t>1.5%</a:t>
                      </a:r>
                      <a:endParaRPr lang="zh-CN" altLang="en-US" sz="2000" b="0" dirty="0">
                        <a:solidFill>
                          <a:schemeClr val="tx1"/>
                        </a:solidFill>
                      </a:endParaRPr>
                    </a:p>
                  </a:txBody>
                  <a:tcPr marL="118504" marR="118504" marT="59252" marB="59252">
                    <a:solidFill>
                      <a:srgbClr val="E9EDF4"/>
                    </a:solidFill>
                  </a:tcPr>
                </a:tc>
                <a:tc>
                  <a:txBody>
                    <a:bodyPr/>
                    <a:lstStyle/>
                    <a:p>
                      <a:r>
                        <a:rPr lang="en-US" altLang="zh-CN" sz="2000" b="0" dirty="0">
                          <a:solidFill>
                            <a:schemeClr val="tx1"/>
                          </a:solidFill>
                          <a:latin typeface="+mn-lt"/>
                          <a:ea typeface="+mn-ea"/>
                          <a:cs typeface="+mn-cs"/>
                        </a:rPr>
                        <a:t>6</a:t>
                      </a:r>
                      <a:endParaRPr lang="zh-CN" altLang="en-US" sz="2000" b="0" dirty="0">
                        <a:solidFill>
                          <a:schemeClr val="tx1"/>
                        </a:solidFill>
                        <a:latin typeface="+mn-lt"/>
                        <a:ea typeface="+mn-ea"/>
                        <a:cs typeface="+mn-cs"/>
                      </a:endParaRPr>
                    </a:p>
                  </a:txBody>
                  <a:tcPr marL="118504" marR="118504" marT="59252" marB="59252">
                    <a:solidFill>
                      <a:srgbClr val="E9EDF4"/>
                    </a:solidFill>
                  </a:tcPr>
                </a:tc>
                <a:tc>
                  <a:txBody>
                    <a:bodyPr/>
                    <a:lstStyle/>
                    <a:p>
                      <a:r>
                        <a:rPr lang="en-US" altLang="zh-CN" sz="2000" b="0" dirty="0">
                          <a:solidFill>
                            <a:schemeClr val="tx1"/>
                          </a:solidFill>
                          <a:latin typeface="+mn-lt"/>
                          <a:ea typeface="+mn-ea"/>
                          <a:cs typeface="+mn-cs"/>
                        </a:rPr>
                        <a:t>2019</a:t>
                      </a:r>
                      <a:r>
                        <a:rPr lang="zh-CN" altLang="en-US" sz="2000" b="0" dirty="0">
                          <a:solidFill>
                            <a:schemeClr val="tx1"/>
                          </a:solidFill>
                          <a:latin typeface="+mn-lt"/>
                          <a:ea typeface="+mn-ea"/>
                          <a:cs typeface="+mn-cs"/>
                        </a:rPr>
                        <a:t>年</a:t>
                      </a:r>
                    </a:p>
                  </a:txBody>
                  <a:tcPr marL="118504" marR="118504" marT="59252" marB="59252">
                    <a:solidFill>
                      <a:srgbClr val="E9EDF4"/>
                    </a:solidFill>
                  </a:tcPr>
                </a:tc>
                <a:tc>
                  <a:txBody>
                    <a:bodyPr/>
                    <a:lstStyle/>
                    <a:p>
                      <a:r>
                        <a:rPr lang="zh-CN" altLang="en-US" sz="2000" b="0" dirty="0">
                          <a:solidFill>
                            <a:schemeClr val="tx1"/>
                          </a:solidFill>
                          <a:latin typeface="+mn-lt"/>
                          <a:ea typeface="+mn-ea"/>
                          <a:cs typeface="+mn-cs"/>
                        </a:rPr>
                        <a:t>南昌大学三好学生</a:t>
                      </a:r>
                    </a:p>
                  </a:txBody>
                  <a:tcPr marL="118504" marR="118504" marT="59252" marB="59252">
                    <a:solidFill>
                      <a:srgbClr val="E9EDF4"/>
                    </a:solidFill>
                  </a:tcPr>
                </a:tc>
                <a:tc>
                  <a:txBody>
                    <a:bodyPr/>
                    <a:lstStyle/>
                    <a:p>
                      <a:r>
                        <a:rPr lang="en-US" altLang="zh-CN" sz="2000" b="0" dirty="0">
                          <a:solidFill>
                            <a:schemeClr val="tx1"/>
                          </a:solidFill>
                          <a:latin typeface="+mn-lt"/>
                          <a:ea typeface="+mn-ea"/>
                          <a:cs typeface="+mn-cs"/>
                        </a:rPr>
                        <a:t>5%</a:t>
                      </a:r>
                      <a:endParaRPr lang="zh-CN" altLang="en-US" sz="2000" b="0" dirty="0">
                        <a:solidFill>
                          <a:schemeClr val="tx1"/>
                        </a:solidFill>
                        <a:latin typeface="+mn-lt"/>
                        <a:ea typeface="+mn-ea"/>
                        <a:cs typeface="+mn-cs"/>
                      </a:endParaRPr>
                    </a:p>
                  </a:txBody>
                  <a:tcPr marL="118504" marR="118504" marT="59252" marB="59252">
                    <a:solidFill>
                      <a:srgbClr val="E9EDF4"/>
                    </a:solidFill>
                  </a:tcPr>
                </a:tc>
                <a:extLst>
                  <a:ext uri="{0D108BD9-81ED-4DB2-BD59-A6C34878D82A}">
                    <a16:rowId xmlns:a16="http://schemas.microsoft.com/office/drawing/2014/main" val="2033608387"/>
                  </a:ext>
                </a:extLst>
              </a:tr>
              <a:tr h="650328">
                <a:tc>
                  <a:txBody>
                    <a:bodyPr/>
                    <a:lstStyle/>
                    <a:p>
                      <a:r>
                        <a:rPr lang="en-US" altLang="zh-CN" sz="2000" b="0" dirty="0">
                          <a:solidFill>
                            <a:schemeClr val="tx1"/>
                          </a:solidFill>
                        </a:rPr>
                        <a:t>3</a:t>
                      </a:r>
                      <a:endParaRPr lang="zh-CN" altLang="en-US" sz="2000" b="0" dirty="0">
                        <a:solidFill>
                          <a:schemeClr val="tx1"/>
                        </a:solidFill>
                      </a:endParaRPr>
                    </a:p>
                  </a:txBody>
                  <a:tcPr marL="118504" marR="118504" marT="59252" marB="59252">
                    <a:solidFill>
                      <a:srgbClr val="E9EDF4"/>
                    </a:solidFill>
                  </a:tcPr>
                </a:tc>
                <a:tc>
                  <a:txBody>
                    <a:bodyPr/>
                    <a:lstStyle/>
                    <a:p>
                      <a:r>
                        <a:rPr lang="en-US" altLang="zh-CN" sz="2000" b="0" dirty="0">
                          <a:solidFill>
                            <a:schemeClr val="tx1"/>
                          </a:solidFill>
                        </a:rPr>
                        <a:t>2018</a:t>
                      </a:r>
                      <a:r>
                        <a:rPr lang="zh-CN" altLang="en-US" sz="2000" b="0" dirty="0">
                          <a:solidFill>
                            <a:schemeClr val="tx1"/>
                          </a:solidFill>
                        </a:rPr>
                        <a:t>年</a:t>
                      </a:r>
                    </a:p>
                  </a:txBody>
                  <a:tcPr marL="118504" marR="118504" marT="59252" marB="59252">
                    <a:solidFill>
                      <a:srgbClr val="E9EDF4"/>
                    </a:solidFill>
                  </a:tcPr>
                </a:tc>
                <a:tc>
                  <a:txBody>
                    <a:bodyPr/>
                    <a:lstStyle/>
                    <a:p>
                      <a:r>
                        <a:rPr lang="zh-CN" altLang="en-US" sz="2000" b="1" dirty="0">
                          <a:solidFill>
                            <a:schemeClr val="tx1"/>
                          </a:solidFill>
                        </a:rPr>
                        <a:t>国家励志奖学金</a:t>
                      </a:r>
                    </a:p>
                  </a:txBody>
                  <a:tcPr marL="118504" marR="118504" marT="59252" marB="59252">
                    <a:solidFill>
                      <a:srgbClr val="E9EDF4"/>
                    </a:solidFill>
                  </a:tcPr>
                </a:tc>
                <a:tc>
                  <a:txBody>
                    <a:bodyPr/>
                    <a:lstStyle/>
                    <a:p>
                      <a:r>
                        <a:rPr lang="en-US" altLang="zh-CN" sz="2000" b="0" dirty="0">
                          <a:solidFill>
                            <a:schemeClr val="tx1"/>
                          </a:solidFill>
                        </a:rPr>
                        <a:t>2%</a:t>
                      </a:r>
                      <a:endParaRPr lang="zh-CN" altLang="en-US" sz="2000" b="0" dirty="0">
                        <a:solidFill>
                          <a:schemeClr val="tx1"/>
                        </a:solidFill>
                      </a:endParaRPr>
                    </a:p>
                  </a:txBody>
                  <a:tcPr marL="118504" marR="118504" marT="59252" marB="59252">
                    <a:solidFill>
                      <a:srgbClr val="E9EDF4"/>
                    </a:solidFill>
                  </a:tcPr>
                </a:tc>
                <a:tc>
                  <a:txBody>
                    <a:bodyPr/>
                    <a:lstStyle/>
                    <a:p>
                      <a:r>
                        <a:rPr lang="en-US" altLang="zh-CN" sz="2000" b="0" dirty="0">
                          <a:solidFill>
                            <a:schemeClr val="tx1"/>
                          </a:solidFill>
                          <a:latin typeface="+mn-lt"/>
                          <a:ea typeface="+mn-ea"/>
                          <a:cs typeface="+mn-cs"/>
                        </a:rPr>
                        <a:t>7</a:t>
                      </a:r>
                      <a:endParaRPr lang="zh-CN" altLang="en-US" sz="2000" b="0" dirty="0">
                        <a:solidFill>
                          <a:schemeClr val="tx1"/>
                        </a:solidFill>
                        <a:latin typeface="+mn-lt"/>
                        <a:ea typeface="+mn-ea"/>
                        <a:cs typeface="+mn-cs"/>
                      </a:endParaRPr>
                    </a:p>
                  </a:txBody>
                  <a:tcPr marL="118504" marR="118504" marT="59252" marB="59252">
                    <a:solidFill>
                      <a:srgbClr val="E9EDF4"/>
                    </a:solidFill>
                  </a:tcPr>
                </a:tc>
                <a:tc>
                  <a:txBody>
                    <a:bodyPr/>
                    <a:lstStyle/>
                    <a:p>
                      <a:r>
                        <a:rPr lang="en-US" altLang="zh-CN" sz="2000" b="0" dirty="0">
                          <a:solidFill>
                            <a:schemeClr val="tx1"/>
                          </a:solidFill>
                          <a:latin typeface="+mn-lt"/>
                          <a:ea typeface="+mn-ea"/>
                          <a:cs typeface="+mn-cs"/>
                        </a:rPr>
                        <a:t>2018</a:t>
                      </a:r>
                      <a:r>
                        <a:rPr lang="zh-CN" altLang="en-US" sz="2000" b="0" dirty="0">
                          <a:solidFill>
                            <a:schemeClr val="tx1"/>
                          </a:solidFill>
                          <a:latin typeface="+mn-lt"/>
                          <a:ea typeface="+mn-ea"/>
                          <a:cs typeface="+mn-cs"/>
                        </a:rPr>
                        <a:t>年</a:t>
                      </a:r>
                    </a:p>
                  </a:txBody>
                  <a:tcPr marL="118504" marR="118504" marT="59252" marB="59252">
                    <a:solidFill>
                      <a:srgbClr val="E9EDF4"/>
                    </a:solidFill>
                  </a:tcPr>
                </a:tc>
                <a:tc>
                  <a:txBody>
                    <a:bodyPr/>
                    <a:lstStyle/>
                    <a:p>
                      <a:pPr marL="0"/>
                      <a:r>
                        <a:rPr lang="zh-CN" altLang="en-US" sz="2000" b="0" dirty="0">
                          <a:solidFill>
                            <a:schemeClr val="tx1"/>
                          </a:solidFill>
                          <a:latin typeface="+mn-lt"/>
                          <a:ea typeface="+mn-ea"/>
                          <a:cs typeface="+mn-cs"/>
                        </a:rPr>
                        <a:t>南昌大学优秀学生干部</a:t>
                      </a:r>
                    </a:p>
                  </a:txBody>
                  <a:tcPr marL="118504" marR="118504" marT="59252" marB="59252">
                    <a:solidFill>
                      <a:srgbClr val="E9EDF4"/>
                    </a:solidFill>
                  </a:tcPr>
                </a:tc>
                <a:tc>
                  <a:txBody>
                    <a:bodyPr/>
                    <a:lstStyle/>
                    <a:p>
                      <a:r>
                        <a:rPr lang="en-US" altLang="zh-CN" sz="2000" b="0" dirty="0">
                          <a:solidFill>
                            <a:schemeClr val="tx1"/>
                          </a:solidFill>
                          <a:latin typeface="+mn-lt"/>
                          <a:ea typeface="+mn-ea"/>
                          <a:cs typeface="+mn-cs"/>
                        </a:rPr>
                        <a:t>7%</a:t>
                      </a:r>
                      <a:endParaRPr lang="zh-CN" altLang="en-US" sz="2000" b="0" dirty="0">
                        <a:solidFill>
                          <a:schemeClr val="tx1"/>
                        </a:solidFill>
                        <a:latin typeface="+mn-lt"/>
                        <a:ea typeface="+mn-ea"/>
                        <a:cs typeface="+mn-cs"/>
                      </a:endParaRPr>
                    </a:p>
                  </a:txBody>
                  <a:tcPr marL="118504" marR="118504" marT="59252" marB="59252">
                    <a:solidFill>
                      <a:srgbClr val="E9EDF4"/>
                    </a:solidFill>
                  </a:tcPr>
                </a:tc>
                <a:extLst>
                  <a:ext uri="{0D108BD9-81ED-4DB2-BD59-A6C34878D82A}">
                    <a16:rowId xmlns:a16="http://schemas.microsoft.com/office/drawing/2014/main" val="2338302143"/>
                  </a:ext>
                </a:extLst>
              </a:tr>
              <a:tr h="548180">
                <a:tc>
                  <a:txBody>
                    <a:bodyPr/>
                    <a:lstStyle/>
                    <a:p>
                      <a:r>
                        <a:rPr lang="en-US" altLang="zh-CN" sz="2000" b="0" dirty="0">
                          <a:solidFill>
                            <a:schemeClr val="tx1"/>
                          </a:solidFill>
                        </a:rPr>
                        <a:t>4</a:t>
                      </a:r>
                      <a:endParaRPr lang="zh-CN" altLang="en-US" sz="2000" b="0" dirty="0">
                        <a:solidFill>
                          <a:schemeClr val="tx1"/>
                        </a:solidFill>
                      </a:endParaRPr>
                    </a:p>
                  </a:txBody>
                  <a:tcPr marL="118504" marR="118504" marT="59252" marB="59252">
                    <a:solidFill>
                      <a:srgbClr val="E9EDF4"/>
                    </a:solidFill>
                  </a:tcPr>
                </a:tc>
                <a:tc>
                  <a:txBody>
                    <a:bodyPr/>
                    <a:lstStyle/>
                    <a:p>
                      <a:r>
                        <a:rPr lang="en-US" altLang="zh-CN" sz="2000" b="0" dirty="0">
                          <a:solidFill>
                            <a:schemeClr val="tx1"/>
                          </a:solidFill>
                        </a:rPr>
                        <a:t>2018</a:t>
                      </a:r>
                      <a:r>
                        <a:rPr lang="zh-CN" altLang="en-US" sz="2000" b="0" dirty="0">
                          <a:solidFill>
                            <a:schemeClr val="tx1"/>
                          </a:solidFill>
                        </a:rPr>
                        <a:t>年</a:t>
                      </a:r>
                    </a:p>
                  </a:txBody>
                  <a:tcPr marL="118504" marR="118504" marT="59252" marB="59252">
                    <a:solidFill>
                      <a:srgbClr val="E9EDF4"/>
                    </a:solidFill>
                  </a:tcPr>
                </a:tc>
                <a:tc>
                  <a:txBody>
                    <a:bodyPr/>
                    <a:lstStyle/>
                    <a:p>
                      <a:r>
                        <a:rPr lang="zh-CN" altLang="en-US" sz="2000" b="1" dirty="0">
                          <a:solidFill>
                            <a:schemeClr val="tx1"/>
                          </a:solidFill>
                        </a:rPr>
                        <a:t>南昌大学特等奖学金 </a:t>
                      </a:r>
                    </a:p>
                  </a:txBody>
                  <a:tcPr marL="118504" marR="118504" marT="59252" marB="59252">
                    <a:solidFill>
                      <a:srgbClr val="E9EDF4"/>
                    </a:solidFill>
                  </a:tcPr>
                </a:tc>
                <a:tc>
                  <a:txBody>
                    <a:bodyPr/>
                    <a:lstStyle/>
                    <a:p>
                      <a:r>
                        <a:rPr lang="en-US" altLang="zh-CN" sz="2000" b="0" dirty="0">
                          <a:solidFill>
                            <a:schemeClr val="tx1"/>
                          </a:solidFill>
                        </a:rPr>
                        <a:t>1.5%</a:t>
                      </a:r>
                      <a:endParaRPr lang="zh-CN" altLang="en-US" sz="2000" b="0" dirty="0">
                        <a:solidFill>
                          <a:schemeClr val="tx1"/>
                        </a:solidFill>
                      </a:endParaRPr>
                    </a:p>
                  </a:txBody>
                  <a:tcPr marL="118504" marR="118504" marT="59252" marB="59252">
                    <a:solidFill>
                      <a:srgbClr val="E9EDF4"/>
                    </a:solidFill>
                  </a:tcPr>
                </a:tc>
                <a:tc>
                  <a:txBody>
                    <a:bodyPr/>
                    <a:lstStyle/>
                    <a:p>
                      <a:endParaRPr lang="zh-CN" altLang="en-US" sz="2000" b="0" dirty="0">
                        <a:solidFill>
                          <a:schemeClr val="tx1"/>
                        </a:solidFill>
                      </a:endParaRPr>
                    </a:p>
                  </a:txBody>
                  <a:tcPr marL="118504" marR="118504" marT="59252" marB="59252">
                    <a:solidFill>
                      <a:srgbClr val="E9EDF4"/>
                    </a:solidFill>
                  </a:tcPr>
                </a:tc>
                <a:tc>
                  <a:txBody>
                    <a:bodyPr/>
                    <a:lstStyle/>
                    <a:p>
                      <a:endParaRPr lang="zh-CN" altLang="en-US" sz="2000" b="0" dirty="0">
                        <a:solidFill>
                          <a:schemeClr val="tx1"/>
                        </a:solidFill>
                      </a:endParaRPr>
                    </a:p>
                  </a:txBody>
                  <a:tcPr marL="118504" marR="118504" marT="59252" marB="59252">
                    <a:solidFill>
                      <a:srgbClr val="E9EDF4"/>
                    </a:solidFill>
                  </a:tcPr>
                </a:tc>
                <a:tc>
                  <a:txBody>
                    <a:bodyPr/>
                    <a:lstStyle/>
                    <a:p>
                      <a:endParaRPr lang="zh-CN" altLang="en-US" sz="2000" b="0" dirty="0">
                        <a:solidFill>
                          <a:schemeClr val="tx1"/>
                        </a:solidFill>
                      </a:endParaRPr>
                    </a:p>
                  </a:txBody>
                  <a:tcPr marL="118504" marR="118504" marT="59252" marB="59252">
                    <a:solidFill>
                      <a:srgbClr val="E9EDF4"/>
                    </a:solidFill>
                  </a:tcPr>
                </a:tc>
                <a:tc>
                  <a:txBody>
                    <a:bodyPr/>
                    <a:lstStyle/>
                    <a:p>
                      <a:endParaRPr lang="zh-CN" altLang="en-US" sz="2000" b="0" dirty="0">
                        <a:solidFill>
                          <a:schemeClr val="tx1"/>
                        </a:solidFill>
                      </a:endParaRPr>
                    </a:p>
                  </a:txBody>
                  <a:tcPr marL="118504" marR="118504" marT="59252" marB="59252">
                    <a:solidFill>
                      <a:srgbClr val="E9EDF4"/>
                    </a:solidFill>
                  </a:tcPr>
                </a:tc>
                <a:extLst>
                  <a:ext uri="{0D108BD9-81ED-4DB2-BD59-A6C34878D82A}">
                    <a16:rowId xmlns:a16="http://schemas.microsoft.com/office/drawing/2014/main" val="964017819"/>
                  </a:ext>
                </a:extLst>
              </a:tr>
            </a:tbl>
          </a:graphicData>
        </a:graphic>
      </p:graphicFrame>
    </p:spTree>
    <p:extLst>
      <p:ext uri="{BB962C8B-B14F-4D97-AF65-F5344CB8AC3E}">
        <p14:creationId xmlns:p14="http://schemas.microsoft.com/office/powerpoint/2010/main" val="761737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打篮球、健身</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想从事</a:t>
            </a:r>
            <a:r>
              <a:rPr lang="zh-CN" altLang="en-US" b="1" dirty="0"/>
              <a:t>机器学习，对抗机器学习，弱监督学习方面的工作。</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66800" y="3244334"/>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a:t>
            </a:r>
            <a:r>
              <a:rPr lang="zh-CN" altLang="en-US" dirty="0"/>
              <a:t>在面对困难问题时，抗压和学习能力值得相信；我深知我现在的能力还比较欠缺，但我的学习之心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en-US" altLang="zh-CN" b="1" dirty="0"/>
              <a:t>SJTU</a:t>
            </a:r>
            <a:r>
              <a:rPr lang="zh-CN" altLang="en-US" dirty="0"/>
              <a:t>是我理想的深造地！希望在研究生期间，能得到老师的指导，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191000" y="3013501"/>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410200" y="4191000"/>
            <a:ext cx="3901440" cy="430887"/>
          </a:xfrm>
        </p:spPr>
        <p:txBody>
          <a:bodyPr/>
          <a:lstStyle/>
          <a:p>
            <a:r>
              <a:rPr lang="en-US" altLang="zh-CN" dirty="0"/>
              <a:t>q &amp; a</a:t>
            </a:r>
            <a:endParaRPr lang="zh-CN" altLang="en-US" dirty="0"/>
          </a:p>
        </p:txBody>
      </p:sp>
    </p:spTree>
    <p:extLst>
      <p:ext uri="{BB962C8B-B14F-4D97-AF65-F5344CB8AC3E}">
        <p14:creationId xmlns:p14="http://schemas.microsoft.com/office/powerpoint/2010/main" val="108745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92</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；英语类课程均分</a:t>
            </a:r>
            <a:r>
              <a:rPr lang="en-US" altLang="zh-CN" b="1" dirty="0"/>
              <a:t>88</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07224" y="5391498"/>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686691"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3853885321"/>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solidFill>
                            <a:schemeClr val="tx1"/>
                          </a:solidFill>
                        </a:rPr>
                        <a:t>类别</a:t>
                      </a:r>
                    </a:p>
                  </a:txBody>
                  <a:tcPr>
                    <a:solidFill>
                      <a:srgbClr val="E9EDF4"/>
                    </a:solidFill>
                  </a:tcPr>
                </a:tc>
                <a:tc>
                  <a:txBody>
                    <a:bodyPr/>
                    <a:lstStyle/>
                    <a:p>
                      <a:pPr algn="ctr"/>
                      <a:r>
                        <a:rPr lang="zh-CN" altLang="en-US" sz="2000" dirty="0">
                          <a:solidFill>
                            <a:schemeClr val="tx1"/>
                          </a:solidFill>
                        </a:rPr>
                        <a:t>简述</a:t>
                      </a:r>
                    </a:p>
                  </a:txBody>
                  <a:tcPr>
                    <a:solidFill>
                      <a:srgbClr val="E9EDF4"/>
                    </a:solidFill>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chemeClr val="tx1"/>
                          </a:solidFill>
                          <a:latin typeface="Arial" panose="020B0604020202020204" pitchFamily="34" charset="0"/>
                          <a:cs typeface="Arial" panose="020B0604020202020204" pitchFamily="34" charset="0"/>
                        </a:rPr>
                        <a:t>正负样本不平衡</a:t>
                      </a:r>
                      <a:endParaRPr lang="zh-CN" altLang="en-US" sz="2000" dirty="0">
                        <a:solidFill>
                          <a:schemeClr val="tx1"/>
                        </a:solidFill>
                      </a:endParaRPr>
                    </a:p>
                  </a:txBody>
                  <a:tcPr>
                    <a:solidFill>
                      <a:srgbClr val="E9EDF4"/>
                    </a:solidFill>
                  </a:tcPr>
                </a:tc>
                <a:tc>
                  <a:txBody>
                    <a:bodyPr/>
                    <a:lstStyle/>
                    <a:p>
                      <a:r>
                        <a:rPr lang="zh-CN" altLang="en-US" sz="2000" b="1" kern="0" dirty="0">
                          <a:solidFill>
                            <a:schemeClr val="tx1"/>
                          </a:solidFill>
                          <a:latin typeface="Arial" panose="020B0604020202020204" pitchFamily="34" charset="0"/>
                          <a:cs typeface="Arial" panose="020B0604020202020204" pitchFamily="34" charset="0"/>
                        </a:rPr>
                        <a:t>前景和背景不平衡</a:t>
                      </a:r>
                      <a:r>
                        <a:rPr lang="zh-CN" altLang="en-US" sz="2000" kern="0" dirty="0">
                          <a:solidFill>
                            <a:schemeClr val="tx1"/>
                          </a:solidFill>
                          <a:latin typeface="Arial" panose="020B0604020202020204" pitchFamily="34" charset="0"/>
                          <a:cs typeface="Arial" panose="020B0604020202020204" pitchFamily="34" charset="0"/>
                        </a:rPr>
                        <a:t>、前景中不同类别输入包围框的个数不平衡。</a:t>
                      </a:r>
                      <a:endParaRPr lang="zh-CN" altLang="en-US" sz="2000" dirty="0">
                        <a:solidFill>
                          <a:schemeClr val="tx1"/>
                        </a:solidFill>
                      </a:endParaRPr>
                    </a:p>
                  </a:txBody>
                  <a:tcPr>
                    <a:solidFill>
                      <a:srgbClr val="E9EDF4"/>
                    </a:solidFill>
                  </a:tcPr>
                </a:tc>
                <a:extLst>
                  <a:ext uri="{0D108BD9-81ED-4DB2-BD59-A6C34878D82A}">
                    <a16:rowId xmlns:a16="http://schemas.microsoft.com/office/drawing/2014/main" val="1320799872"/>
                  </a:ext>
                </a:extLst>
              </a:tr>
              <a:tr h="370840">
                <a:tc>
                  <a:txBody>
                    <a:bodyPr/>
                    <a:lstStyle/>
                    <a:p>
                      <a:r>
                        <a:rPr lang="zh-CN" altLang="en-US" sz="2000" kern="0" dirty="0">
                          <a:solidFill>
                            <a:schemeClr val="tx1"/>
                          </a:solidFill>
                        </a:rPr>
                        <a:t>尺度不平衡</a:t>
                      </a:r>
                      <a:endParaRPr lang="zh-CN" altLang="en-US" sz="2000" dirty="0">
                        <a:solidFill>
                          <a:schemeClr val="tx1"/>
                        </a:solidFill>
                      </a:endParaRPr>
                    </a:p>
                  </a:txBody>
                  <a:tcPr>
                    <a:solidFill>
                      <a:srgbClr val="E9EDF4"/>
                    </a:solidFill>
                  </a:tcPr>
                </a:tc>
                <a:tc>
                  <a:txBody>
                    <a:bodyPr/>
                    <a:lstStyle/>
                    <a:p>
                      <a:r>
                        <a:rPr lang="zh-CN" altLang="en-US" sz="2000" b="1" kern="0" dirty="0">
                          <a:solidFill>
                            <a:schemeClr val="tx1"/>
                          </a:solidFill>
                        </a:rPr>
                        <a:t>输入图像和包围框的尺度不平衡</a:t>
                      </a:r>
                      <a:r>
                        <a:rPr lang="zh-CN" altLang="en-US" sz="2000" kern="0" dirty="0">
                          <a:solidFill>
                            <a:schemeClr val="tx1"/>
                          </a:solidFill>
                        </a:rPr>
                        <a:t>，不同特征层对最终结果贡献不平衡。</a:t>
                      </a:r>
                      <a:endParaRPr lang="zh-CN" altLang="en-US" sz="2000" dirty="0">
                        <a:solidFill>
                          <a:schemeClr val="tx1"/>
                        </a:solidFill>
                      </a:endParaRPr>
                    </a:p>
                  </a:txBody>
                  <a:tcPr>
                    <a:solidFill>
                      <a:srgbClr val="E9EDF4"/>
                    </a:solidFill>
                  </a:tcPr>
                </a:tc>
                <a:extLst>
                  <a:ext uri="{0D108BD9-81ED-4DB2-BD59-A6C34878D82A}">
                    <a16:rowId xmlns:a16="http://schemas.microsoft.com/office/drawing/2014/main" val="4094222226"/>
                  </a:ext>
                </a:extLst>
              </a:tr>
              <a:tr h="370840">
                <a:tc>
                  <a:txBody>
                    <a:bodyPr/>
                    <a:lstStyle/>
                    <a:p>
                      <a:r>
                        <a:rPr lang="zh-CN" altLang="en-US" sz="2000" kern="0" dirty="0">
                          <a:solidFill>
                            <a:schemeClr val="tx1"/>
                          </a:solidFill>
                        </a:rPr>
                        <a:t>空间不平衡</a:t>
                      </a:r>
                      <a:endParaRPr lang="zh-CN" altLang="en-US" sz="2000" dirty="0">
                        <a:solidFill>
                          <a:schemeClr val="tx1"/>
                        </a:solidFill>
                      </a:endParaRPr>
                    </a:p>
                  </a:txBody>
                  <a:tcPr>
                    <a:solidFill>
                      <a:srgbClr val="E9EDF4"/>
                    </a:solidFill>
                  </a:tcPr>
                </a:tc>
                <a:tc>
                  <a:txBody>
                    <a:bodyPr/>
                    <a:lstStyle/>
                    <a:p>
                      <a:r>
                        <a:rPr lang="zh-CN" altLang="en-US" sz="2000" b="1" kern="0" dirty="0">
                          <a:solidFill>
                            <a:schemeClr val="tx1"/>
                          </a:solidFill>
                        </a:rPr>
                        <a:t>重叠度分布不平衡</a:t>
                      </a:r>
                      <a:r>
                        <a:rPr lang="zh-CN" altLang="en-US" sz="2000" kern="0" dirty="0">
                          <a:solidFill>
                            <a:schemeClr val="tx1"/>
                          </a:solidFill>
                        </a:rPr>
                        <a:t>、</a:t>
                      </a:r>
                      <a:r>
                        <a:rPr lang="zh-CN" altLang="en-US" sz="2000" b="1" kern="0" dirty="0">
                          <a:solidFill>
                            <a:schemeClr val="tx1"/>
                          </a:solidFill>
                        </a:rPr>
                        <a:t>不同样本对回归损失的贡献不平衡</a:t>
                      </a:r>
                      <a:r>
                        <a:rPr lang="zh-CN" altLang="en-US" sz="2000" kern="0" dirty="0">
                          <a:solidFill>
                            <a:schemeClr val="tx1"/>
                          </a:solidFill>
                        </a:rPr>
                        <a:t>等。</a:t>
                      </a:r>
                      <a:endParaRPr lang="zh-CN" altLang="en-US" sz="2000" dirty="0">
                        <a:solidFill>
                          <a:schemeClr val="tx1"/>
                        </a:solidFill>
                      </a:endParaRPr>
                    </a:p>
                  </a:txBody>
                  <a:tcPr>
                    <a:solidFill>
                      <a:srgbClr val="E9EDF4"/>
                    </a:solidFill>
                  </a:tcPr>
                </a:tc>
                <a:extLst>
                  <a:ext uri="{0D108BD9-81ED-4DB2-BD59-A6C34878D82A}">
                    <a16:rowId xmlns:a16="http://schemas.microsoft.com/office/drawing/2014/main" val="3293708166"/>
                  </a:ext>
                </a:extLst>
              </a:tr>
              <a:tr h="370840">
                <a:tc>
                  <a:txBody>
                    <a:bodyPr/>
                    <a:lstStyle/>
                    <a:p>
                      <a:r>
                        <a:rPr lang="zh-CN" altLang="en-US" sz="2000" kern="0" dirty="0">
                          <a:solidFill>
                            <a:schemeClr val="tx1"/>
                          </a:solidFill>
                        </a:rPr>
                        <a:t>目标函数不平衡</a:t>
                      </a:r>
                      <a:endParaRPr lang="zh-CN" altLang="en-US" sz="2000" dirty="0">
                        <a:solidFill>
                          <a:schemeClr val="tx1"/>
                        </a:solidFill>
                      </a:endParaRPr>
                    </a:p>
                  </a:txBody>
                  <a:tcPr>
                    <a:solidFill>
                      <a:srgbClr val="E9EDF4"/>
                    </a:solidFill>
                  </a:tcPr>
                </a:tc>
                <a:tc>
                  <a:txBody>
                    <a:bodyPr/>
                    <a:lstStyle/>
                    <a:p>
                      <a:r>
                        <a:rPr lang="zh-CN" altLang="en-US" sz="2000" b="1" kern="0" dirty="0">
                          <a:solidFill>
                            <a:schemeClr val="tx1"/>
                          </a:solidFill>
                        </a:rPr>
                        <a:t>不同任务（比如回归和分类）对全局损失的贡献</a:t>
                      </a:r>
                      <a:r>
                        <a:rPr lang="zh-CN" altLang="en-US" sz="2000" kern="0" dirty="0">
                          <a:solidFill>
                            <a:schemeClr val="tx1"/>
                          </a:solidFill>
                        </a:rPr>
                        <a:t>不平衡。</a:t>
                      </a:r>
                      <a:endParaRPr lang="zh-CN" altLang="en-US" sz="2000" dirty="0">
                        <a:solidFill>
                          <a:schemeClr val="tx1"/>
                        </a:solidFill>
                      </a:endParaRPr>
                    </a:p>
                  </a:txBody>
                  <a:tcPr>
                    <a:solidFill>
                      <a:srgbClr val="E9EDF4"/>
                    </a:solidFill>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3501346178"/>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solidFill>
                      <a:srgbClr val="E9EDF4"/>
                    </a:solidFill>
                  </a:tcP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10329</TotalTime>
  <Words>2984</Words>
  <Application>Microsoft Office PowerPoint</Application>
  <PresentationFormat>宽屏</PresentationFormat>
  <Paragraphs>371</Paragraphs>
  <Slides>31</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Microsoft JhengHei UI</vt:lpstr>
      <vt:lpstr>等线</vt:lpstr>
      <vt:lpstr>宋体</vt:lpstr>
      <vt:lpstr>微软雅黑</vt:lpstr>
      <vt:lpstr>Arial</vt:lpstr>
      <vt:lpstr>Century Schoolbook</vt:lpstr>
      <vt:lpstr>Consolas</vt:lpstr>
      <vt:lpstr>Times New Roman</vt:lpstr>
      <vt:lpstr>Office Theme</vt:lpstr>
      <vt:lpstr>Hello，炼丹师</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反馈驱动目标检测anchor仲裁者</vt:lpstr>
      <vt:lpstr>猜想实验</vt:lpstr>
      <vt:lpstr>猜想实验</vt:lpstr>
      <vt:lpstr>PowerPoint 演示文稿</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基于能量福利函数的传感网络节能路由算法 </vt:lpstr>
      <vt:lpstr>PowerPoint 演示文稿</vt:lpstr>
      <vt:lpstr>科研成果</vt:lpstr>
      <vt:lpstr>荣誉</vt:lpstr>
      <vt:lpstr>竞赛获奖</vt:lpstr>
      <vt:lpstr>PowerPoint 演示文稿</vt:lpstr>
      <vt:lpstr>兴趣爱好</vt:lpstr>
      <vt:lpstr>PowerPoint 演示文稿</vt:lpstr>
      <vt:lpstr>未来工作计划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1929</cp:revision>
  <cp:lastPrinted>2020-05-30T03:24:56Z</cp:lastPrinted>
  <dcterms:created xsi:type="dcterms:W3CDTF">2020-04-13T04:55:00Z</dcterms:created>
  <dcterms:modified xsi:type="dcterms:W3CDTF">2020-06-20T07:38:08Z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